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55" r:id="rId6"/>
    <p:sldMasterId id="2147483665" r:id="rId7"/>
  </p:sldMasterIdLst>
  <p:notesMasterIdLst>
    <p:notesMasterId r:id="rId17"/>
  </p:notesMasterIdLst>
  <p:handoutMasterIdLst>
    <p:handoutMasterId r:id="rId18"/>
  </p:handoutMasterIdLst>
  <p:sldIdLst>
    <p:sldId id="283" r:id="rId8"/>
    <p:sldId id="275" r:id="rId9"/>
    <p:sldId id="293" r:id="rId10"/>
    <p:sldId id="288" r:id="rId11"/>
    <p:sldId id="287" r:id="rId12"/>
    <p:sldId id="289" r:id="rId13"/>
    <p:sldId id="290" r:id="rId14"/>
    <p:sldId id="299" r:id="rId15"/>
    <p:sldId id="297"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6">
          <p15:clr>
            <a:srgbClr val="A4A3A4"/>
          </p15:clr>
        </p15:guide>
        <p15:guide id="2" orient="horz" pos="1620">
          <p15:clr>
            <a:srgbClr val="A4A3A4"/>
          </p15:clr>
        </p15:guide>
        <p15:guide id="3" orient="horz" pos="517">
          <p15:clr>
            <a:srgbClr val="A4A3A4"/>
          </p15:clr>
        </p15:guide>
        <p15:guide id="4" pos="36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7EBF2"/>
    <a:srgbClr val="CCD3E4"/>
    <a:srgbClr val="0967B1"/>
    <a:srgbClr val="50535A"/>
    <a:srgbClr val="00A3E0"/>
    <a:srgbClr val="48A2DE"/>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21AEE-BCB3-419F-A257-27DC33323760}" v="1390" dt="2025-01-30T11:58:07.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0" autoAdjust="0"/>
    <p:restoredTop sz="94660"/>
  </p:normalViewPr>
  <p:slideViewPr>
    <p:cSldViewPr snapToGrid="0">
      <p:cViewPr varScale="1">
        <p:scale>
          <a:sx n="142" d="100"/>
          <a:sy n="142" d="100"/>
        </p:scale>
        <p:origin x="132" y="120"/>
      </p:cViewPr>
      <p:guideLst>
        <p:guide orient="horz" pos="946"/>
        <p:guide orient="horz" pos="1620"/>
        <p:guide orient="horz" pos="517"/>
        <p:guide pos="3642"/>
      </p:guideLst>
    </p:cSldViewPr>
  </p:slideViewPr>
  <p:notesTextViewPr>
    <p:cViewPr>
      <p:scale>
        <a:sx n="100" d="100"/>
        <a:sy n="100" d="100"/>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B7B94-E1F9-46A7-B410-EE5379EA9E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0E88664-541C-4AB4-992C-C078544F4E1A}">
      <dgm:prSet custT="1"/>
      <dgm:spPr/>
      <dgm:t>
        <a:bodyPr/>
        <a:lstStyle/>
        <a:p>
          <a:r>
            <a:rPr lang="en-GB" sz="1800" b="1" dirty="0"/>
            <a:t>General practice is in crisis: practices are closing and patients face long waits</a:t>
          </a:r>
          <a:r>
            <a:rPr lang="en-GB" sz="1400" b="1" dirty="0"/>
            <a:t>.</a:t>
          </a:r>
          <a:endParaRPr lang="en-US" sz="1400" dirty="0"/>
        </a:p>
      </dgm:t>
    </dgm:pt>
    <dgm:pt modelId="{6AEAF567-6E9F-405A-B6F7-CE58EB83706E}" type="parTrans" cxnId="{090AFD39-1A71-45B6-A961-3A910F8ACB19}">
      <dgm:prSet/>
      <dgm:spPr/>
      <dgm:t>
        <a:bodyPr/>
        <a:lstStyle/>
        <a:p>
          <a:endParaRPr lang="en-US"/>
        </a:p>
      </dgm:t>
    </dgm:pt>
    <dgm:pt modelId="{E295B9AE-9E6F-4767-9994-468659AD9E53}" type="sibTrans" cxnId="{090AFD39-1A71-45B6-A961-3A910F8ACB19}">
      <dgm:prSet/>
      <dgm:spPr/>
      <dgm:t>
        <a:bodyPr/>
        <a:lstStyle/>
        <a:p>
          <a:endParaRPr lang="en-US"/>
        </a:p>
      </dgm:t>
    </dgm:pt>
    <dgm:pt modelId="{90B2EE89-1457-49AC-BC78-B4E15AD53CC3}">
      <dgm:prSet custT="1"/>
      <dgm:spPr/>
      <dgm:t>
        <a:bodyPr/>
        <a:lstStyle/>
        <a:p>
          <a:pPr>
            <a:buFont typeface="Wingdings" panose="05000000000000000000" pitchFamily="2" charset="2"/>
            <a:buChar char="§"/>
          </a:pPr>
          <a:r>
            <a:rPr lang="en-GB" sz="1800" b="0" dirty="0">
              <a:solidFill>
                <a:schemeClr val="tx2"/>
              </a:solidFill>
            </a:rPr>
            <a:t>Did you know that 1 in 5 practices have closed since 2010?</a:t>
          </a:r>
          <a:endParaRPr lang="en-US" sz="1800" b="0" dirty="0">
            <a:solidFill>
              <a:schemeClr val="tx2"/>
            </a:solidFill>
          </a:endParaRPr>
        </a:p>
      </dgm:t>
    </dgm:pt>
    <dgm:pt modelId="{A827F09D-BEA5-47F9-9B05-684B7743C0DE}" type="parTrans" cxnId="{F7CA96A2-0090-4910-B319-9798DB9708FB}">
      <dgm:prSet/>
      <dgm:spPr/>
      <dgm:t>
        <a:bodyPr/>
        <a:lstStyle/>
        <a:p>
          <a:endParaRPr lang="en-US"/>
        </a:p>
      </dgm:t>
    </dgm:pt>
    <dgm:pt modelId="{E026E429-4547-498A-8F2F-91FEC05543DA}" type="sibTrans" cxnId="{F7CA96A2-0090-4910-B319-9798DB9708FB}">
      <dgm:prSet/>
      <dgm:spPr/>
      <dgm:t>
        <a:bodyPr/>
        <a:lstStyle/>
        <a:p>
          <a:endParaRPr lang="en-US"/>
        </a:p>
      </dgm:t>
    </dgm:pt>
    <dgm:pt modelId="{9B9BFC5C-15D3-453C-9F54-5C630303748C}">
      <dgm:prSet custT="1"/>
      <dgm:spPr/>
      <dgm:t>
        <a:bodyPr/>
        <a:lstStyle/>
        <a:p>
          <a:pPr>
            <a:buFont typeface="Wingdings" panose="05000000000000000000" pitchFamily="2" charset="2"/>
            <a:buChar char="§"/>
          </a:pPr>
          <a:r>
            <a:rPr lang="en-GB" sz="1800" b="0" dirty="0">
              <a:solidFill>
                <a:schemeClr val="tx2"/>
              </a:solidFill>
            </a:rPr>
            <a:t>Did you know that we have lost over 2,200 fully qualified GPs since 2015?</a:t>
          </a:r>
          <a:endParaRPr lang="en-US" sz="1800" b="0" dirty="0">
            <a:solidFill>
              <a:schemeClr val="tx2"/>
            </a:solidFill>
          </a:endParaRPr>
        </a:p>
      </dgm:t>
    </dgm:pt>
    <dgm:pt modelId="{B744F501-808B-48A4-90CE-C341D08476E0}" type="parTrans" cxnId="{75A56E01-B80B-40EE-A288-018B091A298A}">
      <dgm:prSet/>
      <dgm:spPr/>
      <dgm:t>
        <a:bodyPr/>
        <a:lstStyle/>
        <a:p>
          <a:endParaRPr lang="en-US"/>
        </a:p>
      </dgm:t>
    </dgm:pt>
    <dgm:pt modelId="{D5711E9D-C8F9-4A8A-A930-55ED31F8A34C}" type="sibTrans" cxnId="{75A56E01-B80B-40EE-A288-018B091A298A}">
      <dgm:prSet/>
      <dgm:spPr/>
      <dgm:t>
        <a:bodyPr/>
        <a:lstStyle/>
        <a:p>
          <a:endParaRPr lang="en-US"/>
        </a:p>
      </dgm:t>
    </dgm:pt>
    <dgm:pt modelId="{0EFB93F3-15AE-4209-B323-FF900C1512AB}">
      <dgm:prSet custT="1"/>
      <dgm:spPr/>
      <dgm:t>
        <a:bodyPr/>
        <a:lstStyle/>
        <a:p>
          <a:pPr>
            <a:buFont typeface="Wingdings" panose="05000000000000000000" pitchFamily="2" charset="2"/>
            <a:buChar char="§"/>
          </a:pPr>
          <a:r>
            <a:rPr lang="en-GB" sz="1800" b="0" dirty="0">
              <a:solidFill>
                <a:schemeClr val="tx2"/>
              </a:solidFill>
            </a:rPr>
            <a:t>Funding has not kept up with growing demand</a:t>
          </a:r>
          <a:endParaRPr lang="en-US" sz="1800" b="0" dirty="0">
            <a:solidFill>
              <a:schemeClr val="tx2"/>
            </a:solidFill>
          </a:endParaRPr>
        </a:p>
      </dgm:t>
    </dgm:pt>
    <dgm:pt modelId="{1713D98B-FA20-4746-A1F4-739A392EF79D}" type="parTrans" cxnId="{8CE44992-9CEB-4829-849F-DFB4A1B947BA}">
      <dgm:prSet/>
      <dgm:spPr/>
      <dgm:t>
        <a:bodyPr/>
        <a:lstStyle/>
        <a:p>
          <a:endParaRPr lang="en-US"/>
        </a:p>
      </dgm:t>
    </dgm:pt>
    <dgm:pt modelId="{B53B173D-BF78-4D6D-9F0B-F0B408589E8F}" type="sibTrans" cxnId="{8CE44992-9CEB-4829-849F-DFB4A1B947BA}">
      <dgm:prSet/>
      <dgm:spPr/>
      <dgm:t>
        <a:bodyPr/>
        <a:lstStyle/>
        <a:p>
          <a:endParaRPr lang="en-US"/>
        </a:p>
      </dgm:t>
    </dgm:pt>
    <dgm:pt modelId="{A40140B8-DED7-4D66-8541-58EB53B79BDB}">
      <dgm:prSet custT="1"/>
      <dgm:spPr/>
      <dgm:t>
        <a:bodyPr/>
        <a:lstStyle/>
        <a:p>
          <a:pPr>
            <a:buFont typeface="Wingdings" panose="05000000000000000000" pitchFamily="2" charset="2"/>
            <a:buChar char="§"/>
          </a:pPr>
          <a:r>
            <a:rPr lang="en-US" sz="1800" b="0" dirty="0">
              <a:solidFill>
                <a:schemeClr val="tx2"/>
              </a:solidFill>
            </a:rPr>
            <a:t>Did you know that we are delivering more and more appointments? </a:t>
          </a:r>
        </a:p>
      </dgm:t>
    </dgm:pt>
    <dgm:pt modelId="{3E1B8813-A180-4082-AD71-6A062CD8142F}" type="parTrans" cxnId="{9D6F4CE5-BA11-46A3-B3DA-52827F7EFAC2}">
      <dgm:prSet/>
      <dgm:spPr/>
      <dgm:t>
        <a:bodyPr/>
        <a:lstStyle/>
        <a:p>
          <a:endParaRPr lang="en-GB"/>
        </a:p>
      </dgm:t>
    </dgm:pt>
    <dgm:pt modelId="{07F95BCA-2FAF-4770-8BA2-23B2FC44B79E}" type="sibTrans" cxnId="{9D6F4CE5-BA11-46A3-B3DA-52827F7EFAC2}">
      <dgm:prSet/>
      <dgm:spPr/>
      <dgm:t>
        <a:bodyPr/>
        <a:lstStyle/>
        <a:p>
          <a:endParaRPr lang="en-GB"/>
        </a:p>
      </dgm:t>
    </dgm:pt>
    <dgm:pt modelId="{212E9CF0-36ED-47EF-97E6-0115BF48203A}" type="pres">
      <dgm:prSet presAssocID="{671B7B94-E1F9-46A7-B410-EE5379EA9EC6}" presName="linear" presStyleCnt="0">
        <dgm:presLayoutVars>
          <dgm:dir/>
          <dgm:animLvl val="lvl"/>
          <dgm:resizeHandles val="exact"/>
        </dgm:presLayoutVars>
      </dgm:prSet>
      <dgm:spPr/>
    </dgm:pt>
    <dgm:pt modelId="{1EEF45FB-8BE8-45F5-B0E9-53DA5E5B65DE}" type="pres">
      <dgm:prSet presAssocID="{10E88664-541C-4AB4-992C-C078544F4E1A}" presName="parentLin" presStyleCnt="0"/>
      <dgm:spPr/>
    </dgm:pt>
    <dgm:pt modelId="{A594100D-4E00-44EC-871B-4741F195E0E4}" type="pres">
      <dgm:prSet presAssocID="{10E88664-541C-4AB4-992C-C078544F4E1A}" presName="parentLeftMargin" presStyleLbl="node1" presStyleIdx="0" presStyleCnt="1"/>
      <dgm:spPr/>
    </dgm:pt>
    <dgm:pt modelId="{FDF517F4-B529-4073-80CF-9420D9501C89}" type="pres">
      <dgm:prSet presAssocID="{10E88664-541C-4AB4-992C-C078544F4E1A}" presName="parentText" presStyleLbl="node1" presStyleIdx="0" presStyleCnt="1" custScaleX="131565" custScaleY="36015" custLinFactNeighborX="1940" custLinFactNeighborY="-31822">
        <dgm:presLayoutVars>
          <dgm:chMax val="0"/>
          <dgm:bulletEnabled val="1"/>
        </dgm:presLayoutVars>
      </dgm:prSet>
      <dgm:spPr/>
    </dgm:pt>
    <dgm:pt modelId="{7E76BA6C-AE0E-4A87-AC9C-2345D3AF328B}" type="pres">
      <dgm:prSet presAssocID="{10E88664-541C-4AB4-992C-C078544F4E1A}" presName="negativeSpace" presStyleCnt="0"/>
      <dgm:spPr/>
    </dgm:pt>
    <dgm:pt modelId="{E2934108-25B6-48FE-AC93-76668EF8F2E1}" type="pres">
      <dgm:prSet presAssocID="{10E88664-541C-4AB4-992C-C078544F4E1A}" presName="childText" presStyleLbl="conFgAcc1" presStyleIdx="0" presStyleCnt="1" custScaleY="88759" custLinFactNeighborY="-40033">
        <dgm:presLayoutVars>
          <dgm:bulletEnabled val="1"/>
        </dgm:presLayoutVars>
      </dgm:prSet>
      <dgm:spPr/>
    </dgm:pt>
  </dgm:ptLst>
  <dgm:cxnLst>
    <dgm:cxn modelId="{75A56E01-B80B-40EE-A288-018B091A298A}" srcId="{10E88664-541C-4AB4-992C-C078544F4E1A}" destId="{9B9BFC5C-15D3-453C-9F54-5C630303748C}" srcOrd="1" destOrd="0" parTransId="{B744F501-808B-48A4-90CE-C341D08476E0}" sibTransId="{D5711E9D-C8F9-4A8A-A930-55ED31F8A34C}"/>
    <dgm:cxn modelId="{090AFD39-1A71-45B6-A961-3A910F8ACB19}" srcId="{671B7B94-E1F9-46A7-B410-EE5379EA9EC6}" destId="{10E88664-541C-4AB4-992C-C078544F4E1A}" srcOrd="0" destOrd="0" parTransId="{6AEAF567-6E9F-405A-B6F7-CE58EB83706E}" sibTransId="{E295B9AE-9E6F-4767-9994-468659AD9E53}"/>
    <dgm:cxn modelId="{BF8BB23D-B07A-4381-AC6C-49CEF1EF7498}" type="presOf" srcId="{10E88664-541C-4AB4-992C-C078544F4E1A}" destId="{FDF517F4-B529-4073-80CF-9420D9501C89}" srcOrd="1" destOrd="0" presId="urn:microsoft.com/office/officeart/2005/8/layout/list1"/>
    <dgm:cxn modelId="{BDB2BC44-95D2-4CE9-89D5-E2BAEE8EBE95}" type="presOf" srcId="{671B7B94-E1F9-46A7-B410-EE5379EA9EC6}" destId="{212E9CF0-36ED-47EF-97E6-0115BF48203A}" srcOrd="0" destOrd="0" presId="urn:microsoft.com/office/officeart/2005/8/layout/list1"/>
    <dgm:cxn modelId="{830C6154-4CE6-4358-95D4-0278762E5FD8}" type="presOf" srcId="{A40140B8-DED7-4D66-8541-58EB53B79BDB}" destId="{E2934108-25B6-48FE-AC93-76668EF8F2E1}" srcOrd="0" destOrd="2" presId="urn:microsoft.com/office/officeart/2005/8/layout/list1"/>
    <dgm:cxn modelId="{4F9C3283-DA12-47AE-88F1-E61E6992279A}" type="presOf" srcId="{90B2EE89-1457-49AC-BC78-B4E15AD53CC3}" destId="{E2934108-25B6-48FE-AC93-76668EF8F2E1}" srcOrd="0" destOrd="0" presId="urn:microsoft.com/office/officeart/2005/8/layout/list1"/>
    <dgm:cxn modelId="{8CE44992-9CEB-4829-849F-DFB4A1B947BA}" srcId="{10E88664-541C-4AB4-992C-C078544F4E1A}" destId="{0EFB93F3-15AE-4209-B323-FF900C1512AB}" srcOrd="3" destOrd="0" parTransId="{1713D98B-FA20-4746-A1F4-739A392EF79D}" sibTransId="{B53B173D-BF78-4D6D-9F0B-F0B408589E8F}"/>
    <dgm:cxn modelId="{8A1BD599-6330-4735-909C-C8C150F662DE}" type="presOf" srcId="{10E88664-541C-4AB4-992C-C078544F4E1A}" destId="{A594100D-4E00-44EC-871B-4741F195E0E4}" srcOrd="0" destOrd="0" presId="urn:microsoft.com/office/officeart/2005/8/layout/list1"/>
    <dgm:cxn modelId="{F7CA96A2-0090-4910-B319-9798DB9708FB}" srcId="{10E88664-541C-4AB4-992C-C078544F4E1A}" destId="{90B2EE89-1457-49AC-BC78-B4E15AD53CC3}" srcOrd="0" destOrd="0" parTransId="{A827F09D-BEA5-47F9-9B05-684B7743C0DE}" sibTransId="{E026E429-4547-498A-8F2F-91FEC05543DA}"/>
    <dgm:cxn modelId="{FD7F85C9-5C46-4106-9B70-5AB07E535225}" type="presOf" srcId="{0EFB93F3-15AE-4209-B323-FF900C1512AB}" destId="{E2934108-25B6-48FE-AC93-76668EF8F2E1}" srcOrd="0" destOrd="3" presId="urn:microsoft.com/office/officeart/2005/8/layout/list1"/>
    <dgm:cxn modelId="{9D6F4CE5-BA11-46A3-B3DA-52827F7EFAC2}" srcId="{10E88664-541C-4AB4-992C-C078544F4E1A}" destId="{A40140B8-DED7-4D66-8541-58EB53B79BDB}" srcOrd="2" destOrd="0" parTransId="{3E1B8813-A180-4082-AD71-6A062CD8142F}" sibTransId="{07F95BCA-2FAF-4770-8BA2-23B2FC44B79E}"/>
    <dgm:cxn modelId="{72974FF6-B110-4FDF-84C7-2C5C399CCAF2}" type="presOf" srcId="{9B9BFC5C-15D3-453C-9F54-5C630303748C}" destId="{E2934108-25B6-48FE-AC93-76668EF8F2E1}" srcOrd="0" destOrd="1" presId="urn:microsoft.com/office/officeart/2005/8/layout/list1"/>
    <dgm:cxn modelId="{B6A7E445-280B-412D-A54D-97F295FFEA52}" type="presParOf" srcId="{212E9CF0-36ED-47EF-97E6-0115BF48203A}" destId="{1EEF45FB-8BE8-45F5-B0E9-53DA5E5B65DE}" srcOrd="0" destOrd="0" presId="urn:microsoft.com/office/officeart/2005/8/layout/list1"/>
    <dgm:cxn modelId="{D26D1B78-1112-4B85-85DE-B1C2757091B0}" type="presParOf" srcId="{1EEF45FB-8BE8-45F5-B0E9-53DA5E5B65DE}" destId="{A594100D-4E00-44EC-871B-4741F195E0E4}" srcOrd="0" destOrd="0" presId="urn:microsoft.com/office/officeart/2005/8/layout/list1"/>
    <dgm:cxn modelId="{28404197-087A-41F8-964A-ADFDFD3ECBDE}" type="presParOf" srcId="{1EEF45FB-8BE8-45F5-B0E9-53DA5E5B65DE}" destId="{FDF517F4-B529-4073-80CF-9420D9501C89}" srcOrd="1" destOrd="0" presId="urn:microsoft.com/office/officeart/2005/8/layout/list1"/>
    <dgm:cxn modelId="{281D5733-55CA-4A45-B57A-0EB08251ABEB}" type="presParOf" srcId="{212E9CF0-36ED-47EF-97E6-0115BF48203A}" destId="{7E76BA6C-AE0E-4A87-AC9C-2345D3AF328B}" srcOrd="1" destOrd="0" presId="urn:microsoft.com/office/officeart/2005/8/layout/list1"/>
    <dgm:cxn modelId="{36BBC643-972F-4819-A1E4-87C6D58F2FB9}" type="presParOf" srcId="{212E9CF0-36ED-47EF-97E6-0115BF48203A}" destId="{E2934108-25B6-48FE-AC93-76668EF8F2E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E54329-CACF-48B9-A2DB-73F6471BA1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C499930-5190-4D4F-93E8-F7CDAF8F3751}">
      <dgm:prSet custT="1"/>
      <dgm:spPr/>
      <dgm:t>
        <a:bodyPr/>
        <a:lstStyle/>
        <a:p>
          <a:r>
            <a:rPr lang="en-GB" sz="1500" b="1" dirty="0"/>
            <a:t>GPCE recognises that actions taken by practices could impact those working in hospitals.</a:t>
          </a:r>
          <a:endParaRPr lang="en-US" sz="1500" dirty="0"/>
        </a:p>
      </dgm:t>
    </dgm:pt>
    <dgm:pt modelId="{5E9CD30C-1B41-4BE2-A5CF-734503232732}" type="parTrans" cxnId="{65392E70-A866-4CDD-8931-26D70EC1ECC1}">
      <dgm:prSet/>
      <dgm:spPr/>
      <dgm:t>
        <a:bodyPr/>
        <a:lstStyle/>
        <a:p>
          <a:endParaRPr lang="en-US"/>
        </a:p>
      </dgm:t>
    </dgm:pt>
    <dgm:pt modelId="{F67261A8-7F7E-47BD-9ACC-377355CFFF36}" type="sibTrans" cxnId="{65392E70-A866-4CDD-8931-26D70EC1ECC1}">
      <dgm:prSet/>
      <dgm:spPr/>
      <dgm:t>
        <a:bodyPr/>
        <a:lstStyle/>
        <a:p>
          <a:endParaRPr lang="en-US"/>
        </a:p>
      </dgm:t>
    </dgm:pt>
    <dgm:pt modelId="{BB793DC2-AFEA-475C-942E-68CADF464D0C}">
      <dgm:prSet custT="1"/>
      <dgm:spPr/>
      <dgm:t>
        <a:bodyPr/>
        <a:lstStyle/>
        <a:p>
          <a:r>
            <a:rPr lang="en-GB" sz="1500" b="1" dirty="0"/>
            <a:t>Potential impacts may include:</a:t>
          </a:r>
          <a:endParaRPr lang="en-US" sz="1500" b="1" dirty="0"/>
        </a:p>
      </dgm:t>
    </dgm:pt>
    <dgm:pt modelId="{2AC2F9FA-4717-4C31-BCAD-E2D93985EAAC}" type="parTrans" cxnId="{D4FD9A4D-0FD2-4EA3-AA3A-2C13B3496B22}">
      <dgm:prSet/>
      <dgm:spPr/>
      <dgm:t>
        <a:bodyPr/>
        <a:lstStyle/>
        <a:p>
          <a:endParaRPr lang="en-US"/>
        </a:p>
      </dgm:t>
    </dgm:pt>
    <dgm:pt modelId="{72E4E9C3-9A5A-40A7-A680-F8D6D4B56F12}" type="sibTrans" cxnId="{D4FD9A4D-0FD2-4EA3-AA3A-2C13B3496B22}">
      <dgm:prSet/>
      <dgm:spPr/>
      <dgm:t>
        <a:bodyPr/>
        <a:lstStyle/>
        <a:p>
          <a:endParaRPr lang="en-US"/>
        </a:p>
      </dgm:t>
    </dgm:pt>
    <dgm:pt modelId="{840C8DD4-827D-48C2-BE18-86AF157BE166}">
      <dgm:prSet custT="1"/>
      <dgm:spPr/>
      <dgm:t>
        <a:bodyPr/>
        <a:lstStyle/>
        <a:p>
          <a:pPr>
            <a:buFont typeface="Arial" panose="020B0604020202020204" pitchFamily="34" charset="0"/>
            <a:buChar char="•"/>
          </a:pPr>
          <a:r>
            <a:rPr lang="en-GB" sz="1500" dirty="0">
              <a:solidFill>
                <a:schemeClr val="tx2"/>
              </a:solidFill>
            </a:rPr>
            <a:t>Work redirected to emergency departments and other urgent care settings</a:t>
          </a:r>
          <a:endParaRPr lang="en-US" sz="1500" dirty="0">
            <a:solidFill>
              <a:schemeClr val="tx2"/>
            </a:solidFill>
          </a:endParaRPr>
        </a:p>
      </dgm:t>
    </dgm:pt>
    <dgm:pt modelId="{2D74B279-C07F-4D50-9B5F-97973683F7BE}" type="parTrans" cxnId="{A5525FB6-E36D-4FEC-97AE-C034F5A04D9D}">
      <dgm:prSet/>
      <dgm:spPr/>
      <dgm:t>
        <a:bodyPr/>
        <a:lstStyle/>
        <a:p>
          <a:endParaRPr lang="en-US"/>
        </a:p>
      </dgm:t>
    </dgm:pt>
    <dgm:pt modelId="{0FF2507E-627B-457B-9977-C9A50AAC5880}" type="sibTrans" cxnId="{A5525FB6-E36D-4FEC-97AE-C034F5A04D9D}">
      <dgm:prSet/>
      <dgm:spPr/>
      <dgm:t>
        <a:bodyPr/>
        <a:lstStyle/>
        <a:p>
          <a:endParaRPr lang="en-US"/>
        </a:p>
      </dgm:t>
    </dgm:pt>
    <dgm:pt modelId="{BE084939-5329-44D6-879F-17E766A31C83}">
      <dgm:prSet custT="1"/>
      <dgm:spPr/>
      <dgm:t>
        <a:bodyPr/>
        <a:lstStyle/>
        <a:p>
          <a:pPr>
            <a:buFont typeface="Arial" panose="020B0604020202020204" pitchFamily="34" charset="0"/>
            <a:buChar char="•"/>
          </a:pPr>
          <a:r>
            <a:rPr lang="en-GB" sz="1500" dirty="0">
              <a:solidFill>
                <a:schemeClr val="tx2"/>
              </a:solidFill>
            </a:rPr>
            <a:t>Congestion within elective and discharge pathways </a:t>
          </a:r>
          <a:endParaRPr lang="en-US" sz="1500" dirty="0">
            <a:solidFill>
              <a:schemeClr val="tx2"/>
            </a:solidFill>
          </a:endParaRPr>
        </a:p>
      </dgm:t>
    </dgm:pt>
    <dgm:pt modelId="{13194DD9-1CEC-46BF-A2B0-C7541BFF2138}" type="parTrans" cxnId="{E560B532-1169-4887-ABC3-94C85494EFBC}">
      <dgm:prSet/>
      <dgm:spPr/>
      <dgm:t>
        <a:bodyPr/>
        <a:lstStyle/>
        <a:p>
          <a:endParaRPr lang="en-US"/>
        </a:p>
      </dgm:t>
    </dgm:pt>
    <dgm:pt modelId="{2876B6E2-5338-4898-B6C8-1FBD80700C9D}" type="sibTrans" cxnId="{E560B532-1169-4887-ABC3-94C85494EFBC}">
      <dgm:prSet/>
      <dgm:spPr/>
      <dgm:t>
        <a:bodyPr/>
        <a:lstStyle/>
        <a:p>
          <a:endParaRPr lang="en-US"/>
        </a:p>
      </dgm:t>
    </dgm:pt>
    <dgm:pt modelId="{DAFC13C4-D483-4123-8429-7BE3BAB27234}">
      <dgm:prSet custT="1"/>
      <dgm:spPr/>
      <dgm:t>
        <a:bodyPr/>
        <a:lstStyle/>
        <a:p>
          <a:pPr>
            <a:buFont typeface="Arial" panose="020B0604020202020204" pitchFamily="34" charset="0"/>
            <a:buChar char="•"/>
          </a:pPr>
          <a:r>
            <a:rPr lang="en-GB" sz="1500" dirty="0">
              <a:solidFill>
                <a:schemeClr val="tx2"/>
              </a:solidFill>
            </a:rPr>
            <a:t>Higher referral rates, requiring additional triaging by secondary care doctors</a:t>
          </a:r>
          <a:endParaRPr lang="en-US" sz="1500" dirty="0">
            <a:solidFill>
              <a:schemeClr val="tx2"/>
            </a:solidFill>
          </a:endParaRPr>
        </a:p>
      </dgm:t>
    </dgm:pt>
    <dgm:pt modelId="{8FA0B22B-2409-42D4-A8FA-DE6E6F2F0973}" type="parTrans" cxnId="{B1AE715A-7B72-4543-A597-E76738B5C268}">
      <dgm:prSet/>
      <dgm:spPr/>
      <dgm:t>
        <a:bodyPr/>
        <a:lstStyle/>
        <a:p>
          <a:endParaRPr lang="en-US"/>
        </a:p>
      </dgm:t>
    </dgm:pt>
    <dgm:pt modelId="{E438B271-71C3-4AAE-9653-8EF0C91C428A}" type="sibTrans" cxnId="{B1AE715A-7B72-4543-A597-E76738B5C268}">
      <dgm:prSet/>
      <dgm:spPr/>
      <dgm:t>
        <a:bodyPr/>
        <a:lstStyle/>
        <a:p>
          <a:endParaRPr lang="en-US"/>
        </a:p>
      </dgm:t>
    </dgm:pt>
    <dgm:pt modelId="{3BC05DD0-7BD7-4BF4-9980-029091898C54}">
      <dgm:prSet custT="1"/>
      <dgm:spPr/>
      <dgm:t>
        <a:bodyPr/>
        <a:lstStyle/>
        <a:p>
          <a:pPr>
            <a:buFont typeface="Arial" panose="020B0604020202020204" pitchFamily="34" charset="0"/>
            <a:buChar char="•"/>
          </a:pPr>
          <a:r>
            <a:rPr lang="en-GB" sz="1500" dirty="0">
              <a:solidFill>
                <a:schemeClr val="tx2"/>
              </a:solidFill>
            </a:rPr>
            <a:t>Additional administrative workload for consultants, if letter-based referrals replace proformas</a:t>
          </a:r>
          <a:r>
            <a:rPr lang="en-GB" sz="1200" dirty="0">
              <a:solidFill>
                <a:schemeClr val="tx2"/>
              </a:solidFill>
            </a:rPr>
            <a:t>. </a:t>
          </a:r>
          <a:endParaRPr lang="en-US" sz="1200" dirty="0">
            <a:solidFill>
              <a:schemeClr val="tx2"/>
            </a:solidFill>
          </a:endParaRPr>
        </a:p>
      </dgm:t>
    </dgm:pt>
    <dgm:pt modelId="{9D6BE173-4864-4DDD-8A77-DAD07596E9EA}" type="parTrans" cxnId="{0BE8DE4C-095B-48B4-A494-4E7DF616A691}">
      <dgm:prSet/>
      <dgm:spPr/>
      <dgm:t>
        <a:bodyPr/>
        <a:lstStyle/>
        <a:p>
          <a:endParaRPr lang="en-US"/>
        </a:p>
      </dgm:t>
    </dgm:pt>
    <dgm:pt modelId="{6B0F7A8A-3F5E-4F6B-BC25-38E7ACAC748B}" type="sibTrans" cxnId="{0BE8DE4C-095B-48B4-A494-4E7DF616A691}">
      <dgm:prSet/>
      <dgm:spPr/>
      <dgm:t>
        <a:bodyPr/>
        <a:lstStyle/>
        <a:p>
          <a:endParaRPr lang="en-US"/>
        </a:p>
      </dgm:t>
    </dgm:pt>
    <dgm:pt modelId="{99844B16-6C91-4A06-8FB9-AF41CCE43C6B}" type="pres">
      <dgm:prSet presAssocID="{9BE54329-CACF-48B9-A2DB-73F6471BA1E9}" presName="linear" presStyleCnt="0">
        <dgm:presLayoutVars>
          <dgm:dir/>
          <dgm:animLvl val="lvl"/>
          <dgm:resizeHandles val="exact"/>
        </dgm:presLayoutVars>
      </dgm:prSet>
      <dgm:spPr/>
    </dgm:pt>
    <dgm:pt modelId="{093390FA-0EC4-470F-9BAC-222E0901E76D}" type="pres">
      <dgm:prSet presAssocID="{6C499930-5190-4D4F-93E8-F7CDAF8F3751}" presName="parentLin" presStyleCnt="0"/>
      <dgm:spPr/>
    </dgm:pt>
    <dgm:pt modelId="{C0F7D981-9318-4E40-A5EB-ACDE870941D0}" type="pres">
      <dgm:prSet presAssocID="{6C499930-5190-4D4F-93E8-F7CDAF8F3751}" presName="parentLeftMargin" presStyleLbl="node1" presStyleIdx="0" presStyleCnt="2"/>
      <dgm:spPr/>
    </dgm:pt>
    <dgm:pt modelId="{057BD618-0EBF-405F-BD5E-19AA60489AAF}" type="pres">
      <dgm:prSet presAssocID="{6C499930-5190-4D4F-93E8-F7CDAF8F3751}" presName="parentText" presStyleLbl="node1" presStyleIdx="0" presStyleCnt="2" custScaleX="124539" custScaleY="49208" custLinFactNeighborX="5946" custLinFactNeighborY="12689">
        <dgm:presLayoutVars>
          <dgm:chMax val="0"/>
          <dgm:bulletEnabled val="1"/>
        </dgm:presLayoutVars>
      </dgm:prSet>
      <dgm:spPr/>
    </dgm:pt>
    <dgm:pt modelId="{F617A6AE-9CB3-4FD8-A108-824CF0BACCBE}" type="pres">
      <dgm:prSet presAssocID="{6C499930-5190-4D4F-93E8-F7CDAF8F3751}" presName="negativeSpace" presStyleCnt="0"/>
      <dgm:spPr/>
    </dgm:pt>
    <dgm:pt modelId="{BBA45EED-5796-4903-8891-B0D6D97E754E}" type="pres">
      <dgm:prSet presAssocID="{6C499930-5190-4D4F-93E8-F7CDAF8F3751}" presName="childText" presStyleLbl="conFgAcc1" presStyleIdx="0" presStyleCnt="2">
        <dgm:presLayoutVars>
          <dgm:bulletEnabled val="1"/>
        </dgm:presLayoutVars>
      </dgm:prSet>
      <dgm:spPr/>
    </dgm:pt>
    <dgm:pt modelId="{FF181706-2474-4589-845C-7804A5E32317}" type="pres">
      <dgm:prSet presAssocID="{F67261A8-7F7E-47BD-9ACC-377355CFFF36}" presName="spaceBetweenRectangles" presStyleCnt="0"/>
      <dgm:spPr/>
    </dgm:pt>
    <dgm:pt modelId="{648E65AF-B5EB-4F18-A1F6-AA6AA2A04B41}" type="pres">
      <dgm:prSet presAssocID="{BB793DC2-AFEA-475C-942E-68CADF464D0C}" presName="parentLin" presStyleCnt="0"/>
      <dgm:spPr/>
    </dgm:pt>
    <dgm:pt modelId="{0FC7C24B-ADE9-45F7-AE7C-6562998AF7E3}" type="pres">
      <dgm:prSet presAssocID="{BB793DC2-AFEA-475C-942E-68CADF464D0C}" presName="parentLeftMargin" presStyleLbl="node1" presStyleIdx="0" presStyleCnt="2"/>
      <dgm:spPr/>
    </dgm:pt>
    <dgm:pt modelId="{D6FA092C-BCCA-4D0E-84E8-8BBF1F61AE3F}" type="pres">
      <dgm:prSet presAssocID="{BB793DC2-AFEA-475C-942E-68CADF464D0C}" presName="parentText" presStyleLbl="node1" presStyleIdx="1" presStyleCnt="2" custScaleX="123374" custScaleY="59540" custLinFactNeighborX="-1602" custLinFactNeighborY="-1898">
        <dgm:presLayoutVars>
          <dgm:chMax val="0"/>
          <dgm:bulletEnabled val="1"/>
        </dgm:presLayoutVars>
      </dgm:prSet>
      <dgm:spPr/>
    </dgm:pt>
    <dgm:pt modelId="{F9DA289C-A201-489E-B7D3-F06C5A524567}" type="pres">
      <dgm:prSet presAssocID="{BB793DC2-AFEA-475C-942E-68CADF464D0C}" presName="negativeSpace" presStyleCnt="0"/>
      <dgm:spPr/>
    </dgm:pt>
    <dgm:pt modelId="{ABB62B39-2079-455A-80AE-7FB291E573F0}" type="pres">
      <dgm:prSet presAssocID="{BB793DC2-AFEA-475C-942E-68CADF464D0C}" presName="childText" presStyleLbl="conFgAcc1" presStyleIdx="1" presStyleCnt="2">
        <dgm:presLayoutVars>
          <dgm:bulletEnabled val="1"/>
        </dgm:presLayoutVars>
      </dgm:prSet>
      <dgm:spPr/>
    </dgm:pt>
  </dgm:ptLst>
  <dgm:cxnLst>
    <dgm:cxn modelId="{DFF3A52B-397E-4C30-9F2D-4C68C2A5FA08}" type="presOf" srcId="{3BC05DD0-7BD7-4BF4-9980-029091898C54}" destId="{ABB62B39-2079-455A-80AE-7FB291E573F0}" srcOrd="0" destOrd="3" presId="urn:microsoft.com/office/officeart/2005/8/layout/list1"/>
    <dgm:cxn modelId="{E560B532-1169-4887-ABC3-94C85494EFBC}" srcId="{BB793DC2-AFEA-475C-942E-68CADF464D0C}" destId="{BE084939-5329-44D6-879F-17E766A31C83}" srcOrd="1" destOrd="0" parTransId="{13194DD9-1CEC-46BF-A2B0-C7541BFF2138}" sibTransId="{2876B6E2-5338-4898-B6C8-1FBD80700C9D}"/>
    <dgm:cxn modelId="{78A34E38-0EB1-4D9F-8136-DAF0DF7334BB}" type="presOf" srcId="{9BE54329-CACF-48B9-A2DB-73F6471BA1E9}" destId="{99844B16-6C91-4A06-8FB9-AF41CCE43C6B}" srcOrd="0" destOrd="0" presId="urn:microsoft.com/office/officeart/2005/8/layout/list1"/>
    <dgm:cxn modelId="{0BE8DE4C-095B-48B4-A494-4E7DF616A691}" srcId="{BB793DC2-AFEA-475C-942E-68CADF464D0C}" destId="{3BC05DD0-7BD7-4BF4-9980-029091898C54}" srcOrd="3" destOrd="0" parTransId="{9D6BE173-4864-4DDD-8A77-DAD07596E9EA}" sibTransId="{6B0F7A8A-3F5E-4F6B-BC25-38E7ACAC748B}"/>
    <dgm:cxn modelId="{D4FD9A4D-0FD2-4EA3-AA3A-2C13B3496B22}" srcId="{9BE54329-CACF-48B9-A2DB-73F6471BA1E9}" destId="{BB793DC2-AFEA-475C-942E-68CADF464D0C}" srcOrd="1" destOrd="0" parTransId="{2AC2F9FA-4717-4C31-BCAD-E2D93985EAAC}" sibTransId="{72E4E9C3-9A5A-40A7-A680-F8D6D4B56F12}"/>
    <dgm:cxn modelId="{90F2564E-2040-4B59-A46B-9A723DA4062F}" type="presOf" srcId="{DAFC13C4-D483-4123-8429-7BE3BAB27234}" destId="{ABB62B39-2079-455A-80AE-7FB291E573F0}" srcOrd="0" destOrd="2" presId="urn:microsoft.com/office/officeart/2005/8/layout/list1"/>
    <dgm:cxn modelId="{65392E70-A866-4CDD-8931-26D70EC1ECC1}" srcId="{9BE54329-CACF-48B9-A2DB-73F6471BA1E9}" destId="{6C499930-5190-4D4F-93E8-F7CDAF8F3751}" srcOrd="0" destOrd="0" parTransId="{5E9CD30C-1B41-4BE2-A5CF-734503232732}" sibTransId="{F67261A8-7F7E-47BD-9ACC-377355CFFF36}"/>
    <dgm:cxn modelId="{B1AE715A-7B72-4543-A597-E76738B5C268}" srcId="{BB793DC2-AFEA-475C-942E-68CADF464D0C}" destId="{DAFC13C4-D483-4123-8429-7BE3BAB27234}" srcOrd="2" destOrd="0" parTransId="{8FA0B22B-2409-42D4-A8FA-DE6E6F2F0973}" sibTransId="{E438B271-71C3-4AAE-9653-8EF0C91C428A}"/>
    <dgm:cxn modelId="{343E5C80-5B48-46DD-9401-AA2C01A43FE8}" type="presOf" srcId="{BB793DC2-AFEA-475C-942E-68CADF464D0C}" destId="{0FC7C24B-ADE9-45F7-AE7C-6562998AF7E3}" srcOrd="0" destOrd="0" presId="urn:microsoft.com/office/officeart/2005/8/layout/list1"/>
    <dgm:cxn modelId="{88B0CF9E-5ED3-4DF3-BFE6-2DA1B30A12F3}" type="presOf" srcId="{6C499930-5190-4D4F-93E8-F7CDAF8F3751}" destId="{C0F7D981-9318-4E40-A5EB-ACDE870941D0}" srcOrd="0" destOrd="0" presId="urn:microsoft.com/office/officeart/2005/8/layout/list1"/>
    <dgm:cxn modelId="{724E85B3-ADAE-49A7-8C16-615F5F00EFA1}" type="presOf" srcId="{6C499930-5190-4D4F-93E8-F7CDAF8F3751}" destId="{057BD618-0EBF-405F-BD5E-19AA60489AAF}" srcOrd="1" destOrd="0" presId="urn:microsoft.com/office/officeart/2005/8/layout/list1"/>
    <dgm:cxn modelId="{404038B5-4B31-4D3D-AA72-DC3CC1C93D18}" type="presOf" srcId="{840C8DD4-827D-48C2-BE18-86AF157BE166}" destId="{ABB62B39-2079-455A-80AE-7FB291E573F0}" srcOrd="0" destOrd="0" presId="urn:microsoft.com/office/officeart/2005/8/layout/list1"/>
    <dgm:cxn modelId="{A5525FB6-E36D-4FEC-97AE-C034F5A04D9D}" srcId="{BB793DC2-AFEA-475C-942E-68CADF464D0C}" destId="{840C8DD4-827D-48C2-BE18-86AF157BE166}" srcOrd="0" destOrd="0" parTransId="{2D74B279-C07F-4D50-9B5F-97973683F7BE}" sibTransId="{0FF2507E-627B-457B-9977-C9A50AAC5880}"/>
    <dgm:cxn modelId="{46B747DF-EB0C-4A10-BA32-8A6D0EBC8E6A}" type="presOf" srcId="{BE084939-5329-44D6-879F-17E766A31C83}" destId="{ABB62B39-2079-455A-80AE-7FB291E573F0}" srcOrd="0" destOrd="1" presId="urn:microsoft.com/office/officeart/2005/8/layout/list1"/>
    <dgm:cxn modelId="{275E4AF5-7D0F-4BC5-AF02-CE8B633D4295}" type="presOf" srcId="{BB793DC2-AFEA-475C-942E-68CADF464D0C}" destId="{D6FA092C-BCCA-4D0E-84E8-8BBF1F61AE3F}" srcOrd="1" destOrd="0" presId="urn:microsoft.com/office/officeart/2005/8/layout/list1"/>
    <dgm:cxn modelId="{4D8C9F85-8B50-4772-8191-8D4C9079C197}" type="presParOf" srcId="{99844B16-6C91-4A06-8FB9-AF41CCE43C6B}" destId="{093390FA-0EC4-470F-9BAC-222E0901E76D}" srcOrd="0" destOrd="0" presId="urn:microsoft.com/office/officeart/2005/8/layout/list1"/>
    <dgm:cxn modelId="{2F42DEAF-1C92-4E61-A792-76A7F33C692E}" type="presParOf" srcId="{093390FA-0EC4-470F-9BAC-222E0901E76D}" destId="{C0F7D981-9318-4E40-A5EB-ACDE870941D0}" srcOrd="0" destOrd="0" presId="urn:microsoft.com/office/officeart/2005/8/layout/list1"/>
    <dgm:cxn modelId="{7C78DD5F-ED47-489B-B859-382E0E014D12}" type="presParOf" srcId="{093390FA-0EC4-470F-9BAC-222E0901E76D}" destId="{057BD618-0EBF-405F-BD5E-19AA60489AAF}" srcOrd="1" destOrd="0" presId="urn:microsoft.com/office/officeart/2005/8/layout/list1"/>
    <dgm:cxn modelId="{72B41921-C42F-4342-8BC7-A348B3E4D886}" type="presParOf" srcId="{99844B16-6C91-4A06-8FB9-AF41CCE43C6B}" destId="{F617A6AE-9CB3-4FD8-A108-824CF0BACCBE}" srcOrd="1" destOrd="0" presId="urn:microsoft.com/office/officeart/2005/8/layout/list1"/>
    <dgm:cxn modelId="{89822719-EE6B-4580-89FF-414BBC7AF785}" type="presParOf" srcId="{99844B16-6C91-4A06-8FB9-AF41CCE43C6B}" destId="{BBA45EED-5796-4903-8891-B0D6D97E754E}" srcOrd="2" destOrd="0" presId="urn:microsoft.com/office/officeart/2005/8/layout/list1"/>
    <dgm:cxn modelId="{BB974E64-AC56-454E-B89F-495B8E3F93A8}" type="presParOf" srcId="{99844B16-6C91-4A06-8FB9-AF41CCE43C6B}" destId="{FF181706-2474-4589-845C-7804A5E32317}" srcOrd="3" destOrd="0" presId="urn:microsoft.com/office/officeart/2005/8/layout/list1"/>
    <dgm:cxn modelId="{143EF3D9-04E9-4778-9C41-B6F93836BAB4}" type="presParOf" srcId="{99844B16-6C91-4A06-8FB9-AF41CCE43C6B}" destId="{648E65AF-B5EB-4F18-A1F6-AA6AA2A04B41}" srcOrd="4" destOrd="0" presId="urn:microsoft.com/office/officeart/2005/8/layout/list1"/>
    <dgm:cxn modelId="{5634C8A7-F5B1-478D-9EEB-07E85E85A33F}" type="presParOf" srcId="{648E65AF-B5EB-4F18-A1F6-AA6AA2A04B41}" destId="{0FC7C24B-ADE9-45F7-AE7C-6562998AF7E3}" srcOrd="0" destOrd="0" presId="urn:microsoft.com/office/officeart/2005/8/layout/list1"/>
    <dgm:cxn modelId="{8500238C-B426-4881-81AC-44CD6B327A2E}" type="presParOf" srcId="{648E65AF-B5EB-4F18-A1F6-AA6AA2A04B41}" destId="{D6FA092C-BCCA-4D0E-84E8-8BBF1F61AE3F}" srcOrd="1" destOrd="0" presId="urn:microsoft.com/office/officeart/2005/8/layout/list1"/>
    <dgm:cxn modelId="{7C1D47A6-BF43-4795-9BB3-4DC10A4F9794}" type="presParOf" srcId="{99844B16-6C91-4A06-8FB9-AF41CCE43C6B}" destId="{F9DA289C-A201-489E-B7D3-F06C5A524567}" srcOrd="5" destOrd="0" presId="urn:microsoft.com/office/officeart/2005/8/layout/list1"/>
    <dgm:cxn modelId="{E74B11EC-9632-4274-BDE9-443CE0BC4DFD}" type="presParOf" srcId="{99844B16-6C91-4A06-8FB9-AF41CCE43C6B}" destId="{ABB62B39-2079-455A-80AE-7FB291E573F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401CF-AA1A-4CD3-B55F-0257F8FB8DC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12139F8-E13E-4309-A25A-ED7FC7D75B29}">
      <dgm:prSet custT="1"/>
      <dgm:spPr/>
      <dgm:t>
        <a:bodyPr/>
        <a:lstStyle/>
        <a:p>
          <a:pPr>
            <a:lnSpc>
              <a:spcPct val="100000"/>
            </a:lnSpc>
            <a:buSzPts val="1100"/>
            <a:buFont typeface="Wingdings" panose="05000000000000000000" pitchFamily="2" charset="2"/>
            <a:buChar char=""/>
          </a:pPr>
          <a:r>
            <a:rPr lang="en-GB" sz="1100" dirty="0">
              <a:solidFill>
                <a:schemeClr val="tx2"/>
              </a:solidFill>
            </a:rPr>
            <a:t>GPs may decline to investigate or prescribe due to a lack of a locally commissioned or adequately resourced pathways. GPs don’t want work to be unloaded on you without any allocated time or additional pay. </a:t>
          </a:r>
        </a:p>
        <a:p>
          <a:pPr>
            <a:lnSpc>
              <a:spcPct val="100000"/>
            </a:lnSpc>
            <a:buSzPts val="1100"/>
            <a:buFont typeface="Wingdings" panose="05000000000000000000" pitchFamily="2" charset="2"/>
            <a:buChar char=""/>
          </a:pPr>
          <a:r>
            <a:rPr lang="en-GB" sz="1100" dirty="0">
              <a:solidFill>
                <a:schemeClr val="tx2"/>
              </a:solidFill>
            </a:rPr>
            <a:t>You and your LNC can pressure the trust board and ICB to commission resources for general practices to do this work, in partnership with the LMC, or for the work to be resourced and included in jobs plans for secondary care colleagues to do.</a:t>
          </a:r>
          <a:endParaRPr lang="en-GB" sz="1100" b="1" cap="none" dirty="0">
            <a:solidFill>
              <a:schemeClr val="tx2"/>
            </a:solidFill>
          </a:endParaRPr>
        </a:p>
      </dgm:t>
    </dgm:pt>
    <dgm:pt modelId="{B3B31AE8-6EB9-4442-9F7A-00B79A17D6A9}" type="parTrans" cxnId="{B2447E32-77C0-401A-9202-126A835EA82F}">
      <dgm:prSet/>
      <dgm:spPr/>
      <dgm:t>
        <a:bodyPr/>
        <a:lstStyle/>
        <a:p>
          <a:endParaRPr lang="en-US"/>
        </a:p>
      </dgm:t>
    </dgm:pt>
    <dgm:pt modelId="{F93A35C2-DAAB-428C-8854-166C1F7F58D6}" type="sibTrans" cxnId="{B2447E32-77C0-401A-9202-126A835EA82F}">
      <dgm:prSet/>
      <dgm:spPr/>
      <dgm:t>
        <a:bodyPr/>
        <a:lstStyle/>
        <a:p>
          <a:endParaRPr lang="en-US"/>
        </a:p>
      </dgm:t>
    </dgm:pt>
    <dgm:pt modelId="{BF81B1F5-4888-4F3B-BD24-2C4B48DCDA69}">
      <dgm:prSet custT="1"/>
      <dgm:spPr/>
      <dgm:t>
        <a:bodyPr/>
        <a:lstStyle/>
        <a:p>
          <a:pPr>
            <a:lnSpc>
              <a:spcPct val="100000"/>
            </a:lnSpc>
            <a:defRPr cap="all"/>
          </a:pPr>
          <a:r>
            <a:rPr lang="en-GB" sz="1100" cap="none" dirty="0">
              <a:solidFill>
                <a:schemeClr val="tx2"/>
              </a:solidFill>
            </a:rPr>
            <a:t>Ensure clear and timely communication and share essential contact details with GPs after patient consultations.</a:t>
          </a:r>
          <a:endParaRPr lang="en-US" sz="1300" dirty="0">
            <a:solidFill>
              <a:schemeClr val="tx2"/>
            </a:solidFill>
          </a:endParaRPr>
        </a:p>
      </dgm:t>
    </dgm:pt>
    <dgm:pt modelId="{65AC4D07-817C-4018-BA8E-3705C64134B6}" type="parTrans" cxnId="{0600945C-0039-4C44-91E4-6ED98EAE5F14}">
      <dgm:prSet/>
      <dgm:spPr/>
      <dgm:t>
        <a:bodyPr/>
        <a:lstStyle/>
        <a:p>
          <a:endParaRPr lang="en-US"/>
        </a:p>
      </dgm:t>
    </dgm:pt>
    <dgm:pt modelId="{E76F8537-0BD0-4914-9BC7-BD6DDB8B3090}" type="sibTrans" cxnId="{0600945C-0039-4C44-91E4-6ED98EAE5F14}">
      <dgm:prSet/>
      <dgm:spPr/>
      <dgm:t>
        <a:bodyPr/>
        <a:lstStyle/>
        <a:p>
          <a:endParaRPr lang="en-US"/>
        </a:p>
      </dgm:t>
    </dgm:pt>
    <dgm:pt modelId="{2E840027-00BF-48ED-BF64-40E4222F7549}">
      <dgm:prSet custT="1"/>
      <dgm:spPr/>
      <dgm:t>
        <a:bodyPr/>
        <a:lstStyle/>
        <a:p>
          <a:pPr>
            <a:lnSpc>
              <a:spcPct val="100000"/>
            </a:lnSpc>
            <a:defRPr cap="all"/>
          </a:pPr>
          <a:r>
            <a:rPr lang="en-GB" sz="1100" cap="none" dirty="0">
              <a:solidFill>
                <a:schemeClr val="tx2"/>
              </a:solidFill>
            </a:rPr>
            <a:t>Refrain from asking general practice to organise investigations and specialist tests. </a:t>
          </a:r>
          <a:endParaRPr lang="en-US" sz="1100" cap="none" dirty="0">
            <a:solidFill>
              <a:schemeClr val="tx2"/>
            </a:solidFill>
          </a:endParaRPr>
        </a:p>
      </dgm:t>
    </dgm:pt>
    <dgm:pt modelId="{A19DA844-48DD-4F0C-ABBC-37A6AE5D6370}" type="parTrans" cxnId="{50F05C9D-DAFB-44CB-9AD7-D488E709C089}">
      <dgm:prSet/>
      <dgm:spPr/>
      <dgm:t>
        <a:bodyPr/>
        <a:lstStyle/>
        <a:p>
          <a:endParaRPr lang="en-US"/>
        </a:p>
      </dgm:t>
    </dgm:pt>
    <dgm:pt modelId="{50FE34D1-B164-454C-AE5C-4C218FE2E293}" type="sibTrans" cxnId="{50F05C9D-DAFB-44CB-9AD7-D488E709C089}">
      <dgm:prSet/>
      <dgm:spPr/>
      <dgm:t>
        <a:bodyPr/>
        <a:lstStyle/>
        <a:p>
          <a:endParaRPr lang="en-US"/>
        </a:p>
      </dgm:t>
    </dgm:pt>
    <dgm:pt modelId="{58683E85-27EC-4102-98F8-30FA0ABBE073}">
      <dgm:prSet custT="1"/>
      <dgm:spPr/>
      <dgm:t>
        <a:bodyPr/>
        <a:lstStyle/>
        <a:p>
          <a:endParaRPr lang="en-GB"/>
        </a:p>
      </dgm:t>
    </dgm:pt>
    <dgm:pt modelId="{276890D1-CF77-4D10-9358-DB761820F989}" type="parTrans" cxnId="{BC8B6001-BD67-47A2-946C-BCC95DA5DB27}">
      <dgm:prSet/>
      <dgm:spPr/>
      <dgm:t>
        <a:bodyPr/>
        <a:lstStyle/>
        <a:p>
          <a:endParaRPr lang="en-US"/>
        </a:p>
      </dgm:t>
    </dgm:pt>
    <dgm:pt modelId="{E524D461-1BE1-4A51-B8C4-1F9644069B68}" type="sibTrans" cxnId="{BC8B6001-BD67-47A2-946C-BCC95DA5DB27}">
      <dgm:prSet/>
      <dgm:spPr/>
      <dgm:t>
        <a:bodyPr/>
        <a:lstStyle/>
        <a:p>
          <a:endParaRPr lang="en-US"/>
        </a:p>
      </dgm:t>
    </dgm:pt>
    <dgm:pt modelId="{4DDA4652-3D2E-4251-A1A4-C25B87EEC0EC}">
      <dgm:prSet custT="1"/>
      <dgm:spPr/>
      <dgm:t>
        <a:bodyPr/>
        <a:lstStyle/>
        <a:p>
          <a:pPr>
            <a:lnSpc>
              <a:spcPct val="100000"/>
            </a:lnSpc>
            <a:defRPr cap="all"/>
          </a:pPr>
          <a:r>
            <a:rPr lang="en-US" sz="1100" cap="none" dirty="0">
              <a:solidFill>
                <a:schemeClr val="tx2"/>
              </a:solidFill>
            </a:rPr>
            <a:t>Offer med3s (fit notes) to all working-age patients </a:t>
          </a:r>
          <a:r>
            <a:rPr lang="en-GB" sz="1100" cap="none" dirty="0">
              <a:solidFill>
                <a:schemeClr val="tx2"/>
              </a:solidFill>
            </a:rPr>
            <a:t>upon discharge </a:t>
          </a:r>
          <a:r>
            <a:rPr lang="en-US" sz="1100" cap="none" dirty="0">
              <a:solidFill>
                <a:schemeClr val="tx2"/>
              </a:solidFill>
            </a:rPr>
            <a:t>as medically appropriate, in alignment with hospital contract obligations.</a:t>
          </a:r>
        </a:p>
      </dgm:t>
    </dgm:pt>
    <dgm:pt modelId="{2B5AC002-7DF7-4428-9806-7DD46201DE25}" type="parTrans" cxnId="{52386BBB-D974-409D-B906-9C014F7B5FE0}">
      <dgm:prSet/>
      <dgm:spPr/>
      <dgm:t>
        <a:bodyPr/>
        <a:lstStyle/>
        <a:p>
          <a:endParaRPr lang="en-US"/>
        </a:p>
      </dgm:t>
    </dgm:pt>
    <dgm:pt modelId="{3C71DB79-034C-408B-9992-C557A873AC33}" type="sibTrans" cxnId="{52386BBB-D974-409D-B906-9C014F7B5FE0}">
      <dgm:prSet/>
      <dgm:spPr/>
      <dgm:t>
        <a:bodyPr/>
        <a:lstStyle/>
        <a:p>
          <a:endParaRPr lang="en-US"/>
        </a:p>
      </dgm:t>
    </dgm:pt>
    <dgm:pt modelId="{E149545C-96BA-4E08-A836-BCE3E0316B71}" type="pres">
      <dgm:prSet presAssocID="{0D7401CF-AA1A-4CD3-B55F-0257F8FB8DC2}" presName="root" presStyleCnt="0">
        <dgm:presLayoutVars>
          <dgm:dir/>
          <dgm:resizeHandles val="exact"/>
        </dgm:presLayoutVars>
      </dgm:prSet>
      <dgm:spPr/>
    </dgm:pt>
    <dgm:pt modelId="{4A9D6B99-1F68-4EBD-8697-CD941209B96D}" type="pres">
      <dgm:prSet presAssocID="{612139F8-E13E-4309-A25A-ED7FC7D75B29}" presName="compNode" presStyleCnt="0"/>
      <dgm:spPr/>
    </dgm:pt>
    <dgm:pt modelId="{5DABACF8-AB3E-4471-9E1A-799E589D90E9}" type="pres">
      <dgm:prSet presAssocID="{612139F8-E13E-4309-A25A-ED7FC7D75B29}" presName="iconBgRect" presStyleLbl="bgShp" presStyleIdx="0" presStyleCnt="4"/>
      <dgm:spPr/>
    </dgm:pt>
    <dgm:pt modelId="{74F9A7A3-BD5C-4C86-B335-95BEAC0AC490}" type="pres">
      <dgm:prSet presAssocID="{612139F8-E13E-4309-A25A-ED7FC7D75B2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FBCF72A9-FFB0-4DBB-ABB4-F9C92CEF3507}" type="pres">
      <dgm:prSet presAssocID="{612139F8-E13E-4309-A25A-ED7FC7D75B29}" presName="spaceRect" presStyleCnt="0"/>
      <dgm:spPr/>
    </dgm:pt>
    <dgm:pt modelId="{D83AFFFA-6A15-4633-B157-5CA5429D722E}" type="pres">
      <dgm:prSet presAssocID="{612139F8-E13E-4309-A25A-ED7FC7D75B29}" presName="textRect" presStyleLbl="revTx" presStyleIdx="0" presStyleCnt="4" custScaleX="131043" custLinFactNeighborX="2957" custLinFactNeighborY="-1689">
        <dgm:presLayoutVars>
          <dgm:chMax val="1"/>
          <dgm:chPref val="1"/>
        </dgm:presLayoutVars>
      </dgm:prSet>
      <dgm:spPr/>
    </dgm:pt>
    <dgm:pt modelId="{95370478-7309-41EC-966E-2A9AB2A7357F}" type="pres">
      <dgm:prSet presAssocID="{F93A35C2-DAAB-428C-8854-166C1F7F58D6}" presName="sibTrans" presStyleCnt="0"/>
      <dgm:spPr/>
    </dgm:pt>
    <dgm:pt modelId="{B5106E9D-35AF-4D7C-881F-F52D6579174D}" type="pres">
      <dgm:prSet presAssocID="{BF81B1F5-4888-4F3B-BD24-2C4B48DCDA69}" presName="compNode" presStyleCnt="0"/>
      <dgm:spPr/>
    </dgm:pt>
    <dgm:pt modelId="{4FABE904-7A24-44DE-980A-F268AD412C70}" type="pres">
      <dgm:prSet presAssocID="{BF81B1F5-4888-4F3B-BD24-2C4B48DCDA69}" presName="iconBgRect" presStyleLbl="bgShp" presStyleIdx="1" presStyleCnt="4"/>
      <dgm:spPr/>
    </dgm:pt>
    <dgm:pt modelId="{38D6AD32-1FF9-4A77-A238-79B4239C912B}" type="pres">
      <dgm:prSet presAssocID="{BF81B1F5-4888-4F3B-BD24-2C4B48DCDA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425FB16F-8187-4498-BFA3-243FEC5F0AA5}" type="pres">
      <dgm:prSet presAssocID="{BF81B1F5-4888-4F3B-BD24-2C4B48DCDA69}" presName="spaceRect" presStyleCnt="0"/>
      <dgm:spPr/>
    </dgm:pt>
    <dgm:pt modelId="{74E5FB90-401D-4706-8B58-2C147DB3A970}" type="pres">
      <dgm:prSet presAssocID="{BF81B1F5-4888-4F3B-BD24-2C4B48DCDA69}" presName="textRect" presStyleLbl="revTx" presStyleIdx="1" presStyleCnt="4" custLinFactNeighborX="-387" custLinFactNeighborY="-1306">
        <dgm:presLayoutVars>
          <dgm:chMax val="1"/>
          <dgm:chPref val="1"/>
        </dgm:presLayoutVars>
      </dgm:prSet>
      <dgm:spPr/>
    </dgm:pt>
    <dgm:pt modelId="{B537E48D-99BD-44D3-B5BC-AF4C2F6D99B7}" type="pres">
      <dgm:prSet presAssocID="{E76F8537-0BD0-4914-9BC7-BD6DDB8B3090}" presName="sibTrans" presStyleCnt="0"/>
      <dgm:spPr/>
    </dgm:pt>
    <dgm:pt modelId="{CE12A843-9CF9-4645-84DE-02413F9B0242}" type="pres">
      <dgm:prSet presAssocID="{2E840027-00BF-48ED-BF64-40E4222F7549}" presName="compNode" presStyleCnt="0"/>
      <dgm:spPr/>
    </dgm:pt>
    <dgm:pt modelId="{8701E27D-1ADE-46CE-86C5-FAFB9F85A547}" type="pres">
      <dgm:prSet presAssocID="{2E840027-00BF-48ED-BF64-40E4222F7549}" presName="iconBgRect" presStyleLbl="bgShp" presStyleIdx="2" presStyleCnt="4"/>
      <dgm:spPr/>
    </dgm:pt>
    <dgm:pt modelId="{F4FBCD80-E166-4E24-AA32-326F5C283492}" type="pres">
      <dgm:prSet presAssocID="{2E840027-00BF-48ED-BF64-40E4222F754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843E63EC-788A-4482-A76F-7615137C7085}" type="pres">
      <dgm:prSet presAssocID="{2E840027-00BF-48ED-BF64-40E4222F7549}" presName="spaceRect" presStyleCnt="0"/>
      <dgm:spPr/>
    </dgm:pt>
    <dgm:pt modelId="{8A94CA9D-9C87-4629-888A-4DC04B30E4C5}" type="pres">
      <dgm:prSet presAssocID="{2E840027-00BF-48ED-BF64-40E4222F7549}" presName="textRect" presStyleLbl="revTx" presStyleIdx="2" presStyleCnt="4" custLinFactNeighborY="-2612">
        <dgm:presLayoutVars>
          <dgm:chMax val="1"/>
          <dgm:chPref val="1"/>
        </dgm:presLayoutVars>
      </dgm:prSet>
      <dgm:spPr/>
    </dgm:pt>
    <dgm:pt modelId="{B7CF302A-B4C4-4F2B-94E7-56AF1F7C60BB}" type="pres">
      <dgm:prSet presAssocID="{50FE34D1-B164-454C-AE5C-4C218FE2E293}" presName="sibTrans" presStyleCnt="0"/>
      <dgm:spPr/>
    </dgm:pt>
    <dgm:pt modelId="{B97CD5A5-96B4-4D7A-BC73-33F8F34ED327}" type="pres">
      <dgm:prSet presAssocID="{4DDA4652-3D2E-4251-A1A4-C25B87EEC0EC}" presName="compNode" presStyleCnt="0"/>
      <dgm:spPr/>
    </dgm:pt>
    <dgm:pt modelId="{3FF1084B-D943-456B-A443-349A9DAED14E}" type="pres">
      <dgm:prSet presAssocID="{4DDA4652-3D2E-4251-A1A4-C25B87EEC0EC}" presName="iconBgRect" presStyleLbl="bgShp" presStyleIdx="3" presStyleCnt="4"/>
      <dgm:spPr/>
    </dgm:pt>
    <dgm:pt modelId="{0CCC4994-770F-4955-A29A-B1706C357C2D}" type="pres">
      <dgm:prSet presAssocID="{4DDA4652-3D2E-4251-A1A4-C25B87EEC0E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5CB09DA8-5FF2-4808-8E44-E5C4629CF0DB}" type="pres">
      <dgm:prSet presAssocID="{4DDA4652-3D2E-4251-A1A4-C25B87EEC0EC}" presName="spaceRect" presStyleCnt="0"/>
      <dgm:spPr/>
    </dgm:pt>
    <dgm:pt modelId="{0907BEF2-B6E4-4233-9537-A7F4BD2C75D2}" type="pres">
      <dgm:prSet presAssocID="{4DDA4652-3D2E-4251-A1A4-C25B87EEC0EC}" presName="textRect" presStyleLbl="revTx" presStyleIdx="3" presStyleCnt="4" custScaleX="123906" custLinFactNeighborX="-387" custLinFactNeighborY="-1632">
        <dgm:presLayoutVars>
          <dgm:chMax val="1"/>
          <dgm:chPref val="1"/>
        </dgm:presLayoutVars>
      </dgm:prSet>
      <dgm:spPr/>
    </dgm:pt>
  </dgm:ptLst>
  <dgm:cxnLst>
    <dgm:cxn modelId="{BC8B6001-BD67-47A2-946C-BCC95DA5DB27}" srcId="{2E840027-00BF-48ED-BF64-40E4222F7549}" destId="{58683E85-27EC-4102-98F8-30FA0ABBE073}" srcOrd="0" destOrd="0" parTransId="{276890D1-CF77-4D10-9358-DB761820F989}" sibTransId="{E524D461-1BE1-4A51-B8C4-1F9644069B68}"/>
    <dgm:cxn modelId="{A0992723-B765-40D5-9D7E-06CD4070202A}" type="presOf" srcId="{0D7401CF-AA1A-4CD3-B55F-0257F8FB8DC2}" destId="{E149545C-96BA-4E08-A836-BCE3E0316B71}" srcOrd="0" destOrd="0" presId="urn:microsoft.com/office/officeart/2018/5/layout/IconCircleLabelList"/>
    <dgm:cxn modelId="{B2447E32-77C0-401A-9202-126A835EA82F}" srcId="{0D7401CF-AA1A-4CD3-B55F-0257F8FB8DC2}" destId="{612139F8-E13E-4309-A25A-ED7FC7D75B29}" srcOrd="0" destOrd="0" parTransId="{B3B31AE8-6EB9-4442-9F7A-00B79A17D6A9}" sibTransId="{F93A35C2-DAAB-428C-8854-166C1F7F58D6}"/>
    <dgm:cxn modelId="{57083539-8B9F-45FE-AF90-EEA699CBCA65}" type="presOf" srcId="{2E840027-00BF-48ED-BF64-40E4222F7549}" destId="{8A94CA9D-9C87-4629-888A-4DC04B30E4C5}" srcOrd="0" destOrd="0" presId="urn:microsoft.com/office/officeart/2018/5/layout/IconCircleLabelList"/>
    <dgm:cxn modelId="{0600945C-0039-4C44-91E4-6ED98EAE5F14}" srcId="{0D7401CF-AA1A-4CD3-B55F-0257F8FB8DC2}" destId="{BF81B1F5-4888-4F3B-BD24-2C4B48DCDA69}" srcOrd="1" destOrd="0" parTransId="{65AC4D07-817C-4018-BA8E-3705C64134B6}" sibTransId="{E76F8537-0BD0-4914-9BC7-BD6DDB8B3090}"/>
    <dgm:cxn modelId="{1A5D366F-8A6B-4271-BD89-4325AE66D0C4}" type="presOf" srcId="{4DDA4652-3D2E-4251-A1A4-C25B87EEC0EC}" destId="{0907BEF2-B6E4-4233-9537-A7F4BD2C75D2}" srcOrd="0" destOrd="0" presId="urn:microsoft.com/office/officeart/2018/5/layout/IconCircleLabelList"/>
    <dgm:cxn modelId="{50F05C9D-DAFB-44CB-9AD7-D488E709C089}" srcId="{0D7401CF-AA1A-4CD3-B55F-0257F8FB8DC2}" destId="{2E840027-00BF-48ED-BF64-40E4222F7549}" srcOrd="2" destOrd="0" parTransId="{A19DA844-48DD-4F0C-ABBC-37A6AE5D6370}" sibTransId="{50FE34D1-B164-454C-AE5C-4C218FE2E293}"/>
    <dgm:cxn modelId="{6F560EB3-8281-4D17-8197-6382C0D3C28E}" type="presOf" srcId="{BF81B1F5-4888-4F3B-BD24-2C4B48DCDA69}" destId="{74E5FB90-401D-4706-8B58-2C147DB3A970}" srcOrd="0" destOrd="0" presId="urn:microsoft.com/office/officeart/2018/5/layout/IconCircleLabelList"/>
    <dgm:cxn modelId="{52386BBB-D974-409D-B906-9C014F7B5FE0}" srcId="{0D7401CF-AA1A-4CD3-B55F-0257F8FB8DC2}" destId="{4DDA4652-3D2E-4251-A1A4-C25B87EEC0EC}" srcOrd="3" destOrd="0" parTransId="{2B5AC002-7DF7-4428-9806-7DD46201DE25}" sibTransId="{3C71DB79-034C-408B-9992-C557A873AC33}"/>
    <dgm:cxn modelId="{D3A46DE5-36F2-4DB3-8A76-3A34564FC7C2}" type="presOf" srcId="{612139F8-E13E-4309-A25A-ED7FC7D75B29}" destId="{D83AFFFA-6A15-4633-B157-5CA5429D722E}" srcOrd="0" destOrd="0" presId="urn:microsoft.com/office/officeart/2018/5/layout/IconCircleLabelList"/>
    <dgm:cxn modelId="{36EC161D-D223-4157-B824-08DF5245560B}" type="presParOf" srcId="{E149545C-96BA-4E08-A836-BCE3E0316B71}" destId="{4A9D6B99-1F68-4EBD-8697-CD941209B96D}" srcOrd="0" destOrd="0" presId="urn:microsoft.com/office/officeart/2018/5/layout/IconCircleLabelList"/>
    <dgm:cxn modelId="{6A0291BC-8C67-4A54-9B7D-96E77CC6711E}" type="presParOf" srcId="{4A9D6B99-1F68-4EBD-8697-CD941209B96D}" destId="{5DABACF8-AB3E-4471-9E1A-799E589D90E9}" srcOrd="0" destOrd="0" presId="urn:microsoft.com/office/officeart/2018/5/layout/IconCircleLabelList"/>
    <dgm:cxn modelId="{02352652-45DA-420F-9973-5DC95639AC5F}" type="presParOf" srcId="{4A9D6B99-1F68-4EBD-8697-CD941209B96D}" destId="{74F9A7A3-BD5C-4C86-B335-95BEAC0AC490}" srcOrd="1" destOrd="0" presId="urn:microsoft.com/office/officeart/2018/5/layout/IconCircleLabelList"/>
    <dgm:cxn modelId="{0949FB76-1095-4090-87F9-ACFC4CF0AF14}" type="presParOf" srcId="{4A9D6B99-1F68-4EBD-8697-CD941209B96D}" destId="{FBCF72A9-FFB0-4DBB-ABB4-F9C92CEF3507}" srcOrd="2" destOrd="0" presId="urn:microsoft.com/office/officeart/2018/5/layout/IconCircleLabelList"/>
    <dgm:cxn modelId="{1F2F802B-79A4-47CB-95C2-79634B09AF95}" type="presParOf" srcId="{4A9D6B99-1F68-4EBD-8697-CD941209B96D}" destId="{D83AFFFA-6A15-4633-B157-5CA5429D722E}" srcOrd="3" destOrd="0" presId="urn:microsoft.com/office/officeart/2018/5/layout/IconCircleLabelList"/>
    <dgm:cxn modelId="{4A9D36D0-6376-457F-95C1-9E0417B0D191}" type="presParOf" srcId="{E149545C-96BA-4E08-A836-BCE3E0316B71}" destId="{95370478-7309-41EC-966E-2A9AB2A7357F}" srcOrd="1" destOrd="0" presId="urn:microsoft.com/office/officeart/2018/5/layout/IconCircleLabelList"/>
    <dgm:cxn modelId="{363D82FA-AE47-4D52-9F92-46F7A4CB6377}" type="presParOf" srcId="{E149545C-96BA-4E08-A836-BCE3E0316B71}" destId="{B5106E9D-35AF-4D7C-881F-F52D6579174D}" srcOrd="2" destOrd="0" presId="urn:microsoft.com/office/officeart/2018/5/layout/IconCircleLabelList"/>
    <dgm:cxn modelId="{1C7C22C2-6D6F-4879-A4EB-5AD5773331BA}" type="presParOf" srcId="{B5106E9D-35AF-4D7C-881F-F52D6579174D}" destId="{4FABE904-7A24-44DE-980A-F268AD412C70}" srcOrd="0" destOrd="0" presId="urn:microsoft.com/office/officeart/2018/5/layout/IconCircleLabelList"/>
    <dgm:cxn modelId="{8768ECC4-C048-4B03-A5EA-078FF9CCD359}" type="presParOf" srcId="{B5106E9D-35AF-4D7C-881F-F52D6579174D}" destId="{38D6AD32-1FF9-4A77-A238-79B4239C912B}" srcOrd="1" destOrd="0" presId="urn:microsoft.com/office/officeart/2018/5/layout/IconCircleLabelList"/>
    <dgm:cxn modelId="{09C52CBA-0CB9-492D-A4D6-5D71702AA884}" type="presParOf" srcId="{B5106E9D-35AF-4D7C-881F-F52D6579174D}" destId="{425FB16F-8187-4498-BFA3-243FEC5F0AA5}" srcOrd="2" destOrd="0" presId="urn:microsoft.com/office/officeart/2018/5/layout/IconCircleLabelList"/>
    <dgm:cxn modelId="{0FF83BFB-0ADD-410B-AA2D-06A8FFB7E256}" type="presParOf" srcId="{B5106E9D-35AF-4D7C-881F-F52D6579174D}" destId="{74E5FB90-401D-4706-8B58-2C147DB3A970}" srcOrd="3" destOrd="0" presId="urn:microsoft.com/office/officeart/2018/5/layout/IconCircleLabelList"/>
    <dgm:cxn modelId="{4F459A2C-3AF0-4DCD-B0BE-B698930BDC7A}" type="presParOf" srcId="{E149545C-96BA-4E08-A836-BCE3E0316B71}" destId="{B537E48D-99BD-44D3-B5BC-AF4C2F6D99B7}" srcOrd="3" destOrd="0" presId="urn:microsoft.com/office/officeart/2018/5/layout/IconCircleLabelList"/>
    <dgm:cxn modelId="{244A490C-90DB-4493-BA68-80812B9259CC}" type="presParOf" srcId="{E149545C-96BA-4E08-A836-BCE3E0316B71}" destId="{CE12A843-9CF9-4645-84DE-02413F9B0242}" srcOrd="4" destOrd="0" presId="urn:microsoft.com/office/officeart/2018/5/layout/IconCircleLabelList"/>
    <dgm:cxn modelId="{610AF099-B213-4BC7-98D3-ED94980A4D60}" type="presParOf" srcId="{CE12A843-9CF9-4645-84DE-02413F9B0242}" destId="{8701E27D-1ADE-46CE-86C5-FAFB9F85A547}" srcOrd="0" destOrd="0" presId="urn:microsoft.com/office/officeart/2018/5/layout/IconCircleLabelList"/>
    <dgm:cxn modelId="{3F4B3411-2609-4BA4-81C2-BAEE998109D4}" type="presParOf" srcId="{CE12A843-9CF9-4645-84DE-02413F9B0242}" destId="{F4FBCD80-E166-4E24-AA32-326F5C283492}" srcOrd="1" destOrd="0" presId="urn:microsoft.com/office/officeart/2018/5/layout/IconCircleLabelList"/>
    <dgm:cxn modelId="{B294E823-6785-455F-BBD8-B5D5AB719F78}" type="presParOf" srcId="{CE12A843-9CF9-4645-84DE-02413F9B0242}" destId="{843E63EC-788A-4482-A76F-7615137C7085}" srcOrd="2" destOrd="0" presId="urn:microsoft.com/office/officeart/2018/5/layout/IconCircleLabelList"/>
    <dgm:cxn modelId="{9AE94FD6-19D0-4FE5-BB48-5D30EAFF425A}" type="presParOf" srcId="{CE12A843-9CF9-4645-84DE-02413F9B0242}" destId="{8A94CA9D-9C87-4629-888A-4DC04B30E4C5}" srcOrd="3" destOrd="0" presId="urn:microsoft.com/office/officeart/2018/5/layout/IconCircleLabelList"/>
    <dgm:cxn modelId="{E7187226-00B1-4F75-B36B-7F9CA7D77A4E}" type="presParOf" srcId="{E149545C-96BA-4E08-A836-BCE3E0316B71}" destId="{B7CF302A-B4C4-4F2B-94E7-56AF1F7C60BB}" srcOrd="5" destOrd="0" presId="urn:microsoft.com/office/officeart/2018/5/layout/IconCircleLabelList"/>
    <dgm:cxn modelId="{6DF479B3-4F1A-4106-A784-91501FD44984}" type="presParOf" srcId="{E149545C-96BA-4E08-A836-BCE3E0316B71}" destId="{B97CD5A5-96B4-4D7A-BC73-33F8F34ED327}" srcOrd="6" destOrd="0" presId="urn:microsoft.com/office/officeart/2018/5/layout/IconCircleLabelList"/>
    <dgm:cxn modelId="{60D85EE9-6A37-4BB9-B688-2176F5EF2F11}" type="presParOf" srcId="{B97CD5A5-96B4-4D7A-BC73-33F8F34ED327}" destId="{3FF1084B-D943-456B-A443-349A9DAED14E}" srcOrd="0" destOrd="0" presId="urn:microsoft.com/office/officeart/2018/5/layout/IconCircleLabelList"/>
    <dgm:cxn modelId="{32102129-A5DF-44DC-8B80-CDA1ACB4BD98}" type="presParOf" srcId="{B97CD5A5-96B4-4D7A-BC73-33F8F34ED327}" destId="{0CCC4994-770F-4955-A29A-B1706C357C2D}" srcOrd="1" destOrd="0" presId="urn:microsoft.com/office/officeart/2018/5/layout/IconCircleLabelList"/>
    <dgm:cxn modelId="{4B53F2E5-7D99-4B02-B589-DE569803218E}" type="presParOf" srcId="{B97CD5A5-96B4-4D7A-BC73-33F8F34ED327}" destId="{5CB09DA8-5FF2-4808-8E44-E5C4629CF0DB}" srcOrd="2" destOrd="0" presId="urn:microsoft.com/office/officeart/2018/5/layout/IconCircleLabelList"/>
    <dgm:cxn modelId="{4E11CD3A-4A5B-4269-813A-D772E0643E82}" type="presParOf" srcId="{B97CD5A5-96B4-4D7A-BC73-33F8F34ED327}" destId="{0907BEF2-B6E4-4233-9537-A7F4BD2C75D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7401CF-AA1A-4CD3-B55F-0257F8FB8DC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12139F8-E13E-4309-A25A-ED7FC7D75B29}">
      <dgm:prSet custT="1"/>
      <dgm:spPr/>
      <dgm:t>
        <a:bodyPr/>
        <a:lstStyle/>
        <a:p>
          <a:pPr>
            <a:buNone/>
          </a:pPr>
          <a:r>
            <a:rPr lang="en-GB" sz="1100" cap="none" dirty="0">
              <a:solidFill>
                <a:schemeClr val="tx2"/>
              </a:solidFill>
            </a:rPr>
            <a:t>Communicate any results and follow up care to the patient. </a:t>
          </a:r>
          <a:endParaRPr lang="en-GB" sz="1100" b="1" cap="none" dirty="0">
            <a:solidFill>
              <a:schemeClr val="tx2"/>
            </a:solidFill>
          </a:endParaRPr>
        </a:p>
      </dgm:t>
    </dgm:pt>
    <dgm:pt modelId="{B3B31AE8-6EB9-4442-9F7A-00B79A17D6A9}" type="parTrans" cxnId="{B2447E32-77C0-401A-9202-126A835EA82F}">
      <dgm:prSet/>
      <dgm:spPr/>
      <dgm:t>
        <a:bodyPr/>
        <a:lstStyle/>
        <a:p>
          <a:endParaRPr lang="en-US"/>
        </a:p>
      </dgm:t>
    </dgm:pt>
    <dgm:pt modelId="{F93A35C2-DAAB-428C-8854-166C1F7F58D6}" type="sibTrans" cxnId="{B2447E32-77C0-401A-9202-126A835EA82F}">
      <dgm:prSet/>
      <dgm:spPr/>
      <dgm:t>
        <a:bodyPr/>
        <a:lstStyle/>
        <a:p>
          <a:endParaRPr lang="en-US"/>
        </a:p>
      </dgm:t>
    </dgm:pt>
    <dgm:pt modelId="{BF81B1F5-4888-4F3B-BD24-2C4B48DCDA69}">
      <dgm:prSet custT="1"/>
      <dgm:spPr/>
      <dgm:t>
        <a:bodyPr/>
        <a:lstStyle/>
        <a:p>
          <a:r>
            <a:rPr lang="en-GB" sz="1100" cap="none" dirty="0">
              <a:solidFill>
                <a:schemeClr val="tx2"/>
              </a:solidFill>
            </a:rPr>
            <a:t>Follow locally agreed prescribing principles on discharge and from outpatients.</a:t>
          </a:r>
          <a:endParaRPr lang="en-US" sz="1100" dirty="0">
            <a:solidFill>
              <a:schemeClr val="tx2"/>
            </a:solidFill>
          </a:endParaRPr>
        </a:p>
      </dgm:t>
    </dgm:pt>
    <dgm:pt modelId="{65AC4D07-817C-4018-BA8E-3705C64134B6}" type="parTrans" cxnId="{0600945C-0039-4C44-91E4-6ED98EAE5F14}">
      <dgm:prSet/>
      <dgm:spPr/>
      <dgm:t>
        <a:bodyPr/>
        <a:lstStyle/>
        <a:p>
          <a:endParaRPr lang="en-US"/>
        </a:p>
      </dgm:t>
    </dgm:pt>
    <dgm:pt modelId="{E76F8537-0BD0-4914-9BC7-BD6DDB8B3090}" type="sibTrans" cxnId="{0600945C-0039-4C44-91E4-6ED98EAE5F14}">
      <dgm:prSet/>
      <dgm:spPr/>
      <dgm:t>
        <a:bodyPr/>
        <a:lstStyle/>
        <a:p>
          <a:endParaRPr lang="en-US"/>
        </a:p>
      </dgm:t>
    </dgm:pt>
    <dgm:pt modelId="{2E840027-00BF-48ED-BF64-40E4222F7549}">
      <dgm:prSet custT="1"/>
      <dgm:spPr/>
      <dgm:t>
        <a:bodyPr/>
        <a:lstStyle/>
        <a:p>
          <a:pPr>
            <a:defRPr cap="all"/>
          </a:pPr>
          <a:r>
            <a:rPr lang="en-GB" sz="1100" cap="none" dirty="0">
              <a:solidFill>
                <a:schemeClr val="tx2"/>
              </a:solidFill>
            </a:rPr>
            <a:t>Arrange appropriate onward referral, if necessary. </a:t>
          </a:r>
          <a:endParaRPr lang="en-US" sz="1100" cap="none" dirty="0">
            <a:solidFill>
              <a:schemeClr val="tx2"/>
            </a:solidFill>
          </a:endParaRPr>
        </a:p>
      </dgm:t>
    </dgm:pt>
    <dgm:pt modelId="{A19DA844-48DD-4F0C-ABBC-37A6AE5D6370}" type="parTrans" cxnId="{50F05C9D-DAFB-44CB-9AD7-D488E709C089}">
      <dgm:prSet/>
      <dgm:spPr/>
      <dgm:t>
        <a:bodyPr/>
        <a:lstStyle/>
        <a:p>
          <a:endParaRPr lang="en-US"/>
        </a:p>
      </dgm:t>
    </dgm:pt>
    <dgm:pt modelId="{50FE34D1-B164-454C-AE5C-4C218FE2E293}" type="sibTrans" cxnId="{50F05C9D-DAFB-44CB-9AD7-D488E709C089}">
      <dgm:prSet/>
      <dgm:spPr/>
      <dgm:t>
        <a:bodyPr/>
        <a:lstStyle/>
        <a:p>
          <a:endParaRPr lang="en-US"/>
        </a:p>
      </dgm:t>
    </dgm:pt>
    <dgm:pt modelId="{58683E85-27EC-4102-98F8-30FA0ABBE073}">
      <dgm:prSet custT="1"/>
      <dgm:spPr/>
      <dgm:t>
        <a:bodyPr/>
        <a:lstStyle/>
        <a:p>
          <a:pPr>
            <a:defRPr cap="all"/>
          </a:pPr>
          <a:r>
            <a:rPr lang="en-GB" sz="1100" cap="none" dirty="0">
              <a:solidFill>
                <a:schemeClr val="tx2"/>
              </a:solidFill>
            </a:rPr>
            <a:t>If a GP requests advice, please offer this and if the patient’s needs would be best met by a referral, then please advise accordingly.</a:t>
          </a:r>
        </a:p>
        <a:p>
          <a:r>
            <a:rPr lang="en-GB" sz="1100" dirty="0">
              <a:solidFill>
                <a:schemeClr val="tx2"/>
              </a:solidFill>
            </a:rPr>
            <a:t>Your trust is allocated resources for Advice &amp; Guidance as if it were an outpatient appointment, but GPs don’t get resources for using your advice to prevent outpatient appointments. If you are not receiving job planned time for responding to GP requests for advice or guidance, you can raise this in job planning negotiations and with your LNC. </a:t>
          </a:r>
          <a:endParaRPr lang="en-US" sz="1100" dirty="0">
            <a:solidFill>
              <a:schemeClr val="tx2"/>
            </a:solidFill>
          </a:endParaRPr>
        </a:p>
      </dgm:t>
    </dgm:pt>
    <dgm:pt modelId="{276890D1-CF77-4D10-9358-DB761820F989}" type="parTrans" cxnId="{BC8B6001-BD67-47A2-946C-BCC95DA5DB27}">
      <dgm:prSet/>
      <dgm:spPr/>
      <dgm:t>
        <a:bodyPr/>
        <a:lstStyle/>
        <a:p>
          <a:endParaRPr lang="en-US"/>
        </a:p>
      </dgm:t>
    </dgm:pt>
    <dgm:pt modelId="{E524D461-1BE1-4A51-B8C4-1F9644069B68}" type="sibTrans" cxnId="{BC8B6001-BD67-47A2-946C-BCC95DA5DB27}">
      <dgm:prSet/>
      <dgm:spPr/>
      <dgm:t>
        <a:bodyPr/>
        <a:lstStyle/>
        <a:p>
          <a:endParaRPr lang="en-US"/>
        </a:p>
      </dgm:t>
    </dgm:pt>
    <dgm:pt modelId="{4DDA4652-3D2E-4251-A1A4-C25B87EEC0EC}">
      <dgm:prSet custT="1"/>
      <dgm:spPr/>
      <dgm:t>
        <a:bodyPr/>
        <a:lstStyle/>
        <a:p>
          <a:pPr>
            <a:defRPr cap="all"/>
          </a:pPr>
          <a:r>
            <a:rPr lang="en-GB" sz="1100" cap="none" dirty="0">
              <a:solidFill>
                <a:schemeClr val="tx2"/>
              </a:solidFill>
            </a:rPr>
            <a:t>Inform the ICB and LMC if pathways need to be reviewed to ensure sufficient outpatient capacity; GPs may be able to help.</a:t>
          </a:r>
          <a:endParaRPr lang="en-US" sz="1100" cap="none" dirty="0">
            <a:solidFill>
              <a:schemeClr val="tx2"/>
            </a:solidFill>
          </a:endParaRPr>
        </a:p>
      </dgm:t>
    </dgm:pt>
    <dgm:pt modelId="{2B5AC002-7DF7-4428-9806-7DD46201DE25}" type="parTrans" cxnId="{52386BBB-D974-409D-B906-9C014F7B5FE0}">
      <dgm:prSet/>
      <dgm:spPr/>
      <dgm:t>
        <a:bodyPr/>
        <a:lstStyle/>
        <a:p>
          <a:endParaRPr lang="en-US"/>
        </a:p>
      </dgm:t>
    </dgm:pt>
    <dgm:pt modelId="{3C71DB79-034C-408B-9992-C557A873AC33}" type="sibTrans" cxnId="{52386BBB-D974-409D-B906-9C014F7B5FE0}">
      <dgm:prSet/>
      <dgm:spPr/>
      <dgm:t>
        <a:bodyPr/>
        <a:lstStyle/>
        <a:p>
          <a:endParaRPr lang="en-US"/>
        </a:p>
      </dgm:t>
    </dgm:pt>
    <dgm:pt modelId="{E149545C-96BA-4E08-A836-BCE3E0316B71}" type="pres">
      <dgm:prSet presAssocID="{0D7401CF-AA1A-4CD3-B55F-0257F8FB8DC2}" presName="root" presStyleCnt="0">
        <dgm:presLayoutVars>
          <dgm:dir/>
          <dgm:resizeHandles val="exact"/>
        </dgm:presLayoutVars>
      </dgm:prSet>
      <dgm:spPr/>
    </dgm:pt>
    <dgm:pt modelId="{4A9D6B99-1F68-4EBD-8697-CD941209B96D}" type="pres">
      <dgm:prSet presAssocID="{612139F8-E13E-4309-A25A-ED7FC7D75B29}" presName="compNode" presStyleCnt="0"/>
      <dgm:spPr/>
    </dgm:pt>
    <dgm:pt modelId="{5DABACF8-AB3E-4471-9E1A-799E589D90E9}" type="pres">
      <dgm:prSet presAssocID="{612139F8-E13E-4309-A25A-ED7FC7D75B29}" presName="iconBgRect" presStyleLbl="bgShp" presStyleIdx="0" presStyleCnt="5"/>
      <dgm:spPr/>
    </dgm:pt>
    <dgm:pt modelId="{74F9A7A3-BD5C-4C86-B335-95BEAC0AC490}" type="pres">
      <dgm:prSet presAssocID="{612139F8-E13E-4309-A25A-ED7FC7D75B29}"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at bubble with solid fill"/>
        </a:ext>
      </dgm:extLst>
    </dgm:pt>
    <dgm:pt modelId="{FBCF72A9-FFB0-4DBB-ABB4-F9C92CEF3507}" type="pres">
      <dgm:prSet presAssocID="{612139F8-E13E-4309-A25A-ED7FC7D75B29}" presName="spaceRect" presStyleCnt="0"/>
      <dgm:spPr/>
    </dgm:pt>
    <dgm:pt modelId="{D83AFFFA-6A15-4633-B157-5CA5429D722E}" type="pres">
      <dgm:prSet presAssocID="{612139F8-E13E-4309-A25A-ED7FC7D75B29}" presName="textRect" presStyleLbl="revTx" presStyleIdx="0" presStyleCnt="5" custScaleX="94611" custLinFactNeighborX="3494" custLinFactNeighborY="-3028">
        <dgm:presLayoutVars>
          <dgm:chMax val="1"/>
          <dgm:chPref val="1"/>
        </dgm:presLayoutVars>
      </dgm:prSet>
      <dgm:spPr/>
    </dgm:pt>
    <dgm:pt modelId="{95370478-7309-41EC-966E-2A9AB2A7357F}" type="pres">
      <dgm:prSet presAssocID="{F93A35C2-DAAB-428C-8854-166C1F7F58D6}" presName="sibTrans" presStyleCnt="0"/>
      <dgm:spPr/>
    </dgm:pt>
    <dgm:pt modelId="{B5106E9D-35AF-4D7C-881F-F52D6579174D}" type="pres">
      <dgm:prSet presAssocID="{BF81B1F5-4888-4F3B-BD24-2C4B48DCDA69}" presName="compNode" presStyleCnt="0"/>
      <dgm:spPr/>
    </dgm:pt>
    <dgm:pt modelId="{4FABE904-7A24-44DE-980A-F268AD412C70}" type="pres">
      <dgm:prSet presAssocID="{BF81B1F5-4888-4F3B-BD24-2C4B48DCDA69}" presName="iconBgRect" presStyleLbl="bgShp" presStyleIdx="1" presStyleCnt="5" custLinFactNeighborX="-12074" custLinFactNeighborY="805"/>
      <dgm:spPr/>
    </dgm:pt>
    <dgm:pt modelId="{38D6AD32-1FF9-4A77-A238-79B4239C912B}" type="pres">
      <dgm:prSet presAssocID="{BF81B1F5-4888-4F3B-BD24-2C4B48DCDA69}" presName="iconRect" presStyleLbl="node1" presStyleIdx="1" presStyleCnt="5" custLinFactNeighborX="-19641" custLinFactNeighborY="140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ntract outline"/>
        </a:ext>
      </dgm:extLst>
    </dgm:pt>
    <dgm:pt modelId="{425FB16F-8187-4498-BFA3-243FEC5F0AA5}" type="pres">
      <dgm:prSet presAssocID="{BF81B1F5-4888-4F3B-BD24-2C4B48DCDA69}" presName="spaceRect" presStyleCnt="0"/>
      <dgm:spPr/>
    </dgm:pt>
    <dgm:pt modelId="{74E5FB90-401D-4706-8B58-2C147DB3A970}" type="pres">
      <dgm:prSet presAssocID="{BF81B1F5-4888-4F3B-BD24-2C4B48DCDA69}" presName="textRect" presStyleLbl="revTx" presStyleIdx="1" presStyleCnt="5" custLinFactNeighborX="-6383" custLinFactNeighborY="-2822">
        <dgm:presLayoutVars>
          <dgm:chMax val="1"/>
          <dgm:chPref val="1"/>
        </dgm:presLayoutVars>
      </dgm:prSet>
      <dgm:spPr/>
    </dgm:pt>
    <dgm:pt modelId="{B537E48D-99BD-44D3-B5BC-AF4C2F6D99B7}" type="pres">
      <dgm:prSet presAssocID="{E76F8537-0BD0-4914-9BC7-BD6DDB8B3090}" presName="sibTrans" presStyleCnt="0"/>
      <dgm:spPr/>
    </dgm:pt>
    <dgm:pt modelId="{CE12A843-9CF9-4645-84DE-02413F9B0242}" type="pres">
      <dgm:prSet presAssocID="{2E840027-00BF-48ED-BF64-40E4222F7549}" presName="compNode" presStyleCnt="0"/>
      <dgm:spPr/>
    </dgm:pt>
    <dgm:pt modelId="{8701E27D-1ADE-46CE-86C5-FAFB9F85A547}" type="pres">
      <dgm:prSet presAssocID="{2E840027-00BF-48ED-BF64-40E4222F7549}" presName="iconBgRect" presStyleLbl="bgShp" presStyleIdx="2" presStyleCnt="5" custLinFactNeighborX="-14488" custLinFactNeighborY="1610"/>
      <dgm:spPr/>
    </dgm:pt>
    <dgm:pt modelId="{F4FBCD80-E166-4E24-AA32-326F5C283492}" type="pres">
      <dgm:prSet presAssocID="{2E840027-00BF-48ED-BF64-40E4222F7549}" presName="iconRect" presStyleLbl="node1" presStyleIdx="2" presStyleCnt="5" custLinFactNeighborX="-19640" custLinFactNeighborY="-140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hare outline"/>
        </a:ext>
      </dgm:extLst>
    </dgm:pt>
    <dgm:pt modelId="{843E63EC-788A-4482-A76F-7615137C7085}" type="pres">
      <dgm:prSet presAssocID="{2E840027-00BF-48ED-BF64-40E4222F7549}" presName="spaceRect" presStyleCnt="0"/>
      <dgm:spPr/>
    </dgm:pt>
    <dgm:pt modelId="{8A94CA9D-9C87-4629-888A-4DC04B30E4C5}" type="pres">
      <dgm:prSet presAssocID="{2E840027-00BF-48ED-BF64-40E4222F7549}" presName="textRect" presStyleLbl="revTx" presStyleIdx="2" presStyleCnt="5" custScaleX="93785" custLinFactNeighborX="-4676" custLinFactNeighborY="-3386">
        <dgm:presLayoutVars>
          <dgm:chMax val="1"/>
          <dgm:chPref val="1"/>
        </dgm:presLayoutVars>
      </dgm:prSet>
      <dgm:spPr/>
    </dgm:pt>
    <dgm:pt modelId="{B7CF302A-B4C4-4F2B-94E7-56AF1F7C60BB}" type="pres">
      <dgm:prSet presAssocID="{50FE34D1-B164-454C-AE5C-4C218FE2E293}" presName="sibTrans" presStyleCnt="0"/>
      <dgm:spPr/>
    </dgm:pt>
    <dgm:pt modelId="{103E947E-5C61-4F09-B0B6-0A7C2344CFD4}" type="pres">
      <dgm:prSet presAssocID="{58683E85-27EC-4102-98F8-30FA0ABBE073}" presName="compNode" presStyleCnt="0"/>
      <dgm:spPr/>
    </dgm:pt>
    <dgm:pt modelId="{18DCEBE7-E227-4CA6-ACEF-0DDD4BCD54FA}" type="pres">
      <dgm:prSet presAssocID="{58683E85-27EC-4102-98F8-30FA0ABBE073}" presName="iconBgRect" presStyleLbl="bgShp" presStyleIdx="3" presStyleCnt="5" custLinFactNeighborX="-12144" custLinFactNeighborY="1610"/>
      <dgm:spPr/>
    </dgm:pt>
    <dgm:pt modelId="{E1ACCE19-9255-4AC9-BE29-50B83E1C0A3A}" type="pres">
      <dgm:prSet presAssocID="{58683E85-27EC-4102-98F8-30FA0ABBE073}" presName="iconRect" presStyleLbl="node1" presStyleIdx="3" presStyleCnt="5" custLinFactNeighborX="-20319" custLinFactNeighborY="-435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Questions outline"/>
        </a:ext>
      </dgm:extLst>
    </dgm:pt>
    <dgm:pt modelId="{AD868DA1-231B-4F51-844A-A69B3B1E0ABF}" type="pres">
      <dgm:prSet presAssocID="{58683E85-27EC-4102-98F8-30FA0ABBE073}" presName="spaceRect" presStyleCnt="0"/>
      <dgm:spPr/>
    </dgm:pt>
    <dgm:pt modelId="{5319A925-3A54-46C7-94E2-5B8D639358B1}" type="pres">
      <dgm:prSet presAssocID="{58683E85-27EC-4102-98F8-30FA0ABBE073}" presName="textRect" presStyleLbl="revTx" presStyleIdx="3" presStyleCnt="5" custScaleX="171871" custScaleY="101664" custLinFactNeighborX="-6371" custLinFactNeighborY="-768">
        <dgm:presLayoutVars>
          <dgm:chMax val="1"/>
          <dgm:chPref val="1"/>
        </dgm:presLayoutVars>
      </dgm:prSet>
      <dgm:spPr/>
    </dgm:pt>
    <dgm:pt modelId="{FDC37666-2DDB-440F-9D2A-AF659EBEABBA}" type="pres">
      <dgm:prSet presAssocID="{E524D461-1BE1-4A51-B8C4-1F9644069B68}" presName="sibTrans" presStyleCnt="0"/>
      <dgm:spPr/>
    </dgm:pt>
    <dgm:pt modelId="{B97CD5A5-96B4-4D7A-BC73-33F8F34ED327}" type="pres">
      <dgm:prSet presAssocID="{4DDA4652-3D2E-4251-A1A4-C25B87EEC0EC}" presName="compNode" presStyleCnt="0"/>
      <dgm:spPr/>
    </dgm:pt>
    <dgm:pt modelId="{3FF1084B-D943-456B-A443-349A9DAED14E}" type="pres">
      <dgm:prSet presAssocID="{4DDA4652-3D2E-4251-A1A4-C25B87EEC0EC}" presName="iconBgRect" presStyleLbl="bgShp" presStyleIdx="4" presStyleCnt="5" custLinFactNeighborX="229"/>
      <dgm:spPr/>
    </dgm:pt>
    <dgm:pt modelId="{0CCC4994-770F-4955-A29A-B1706C357C2D}" type="pres">
      <dgm:prSet presAssocID="{4DDA4652-3D2E-4251-A1A4-C25B87EEC0EC}"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Hospital outline"/>
        </a:ext>
      </dgm:extLst>
    </dgm:pt>
    <dgm:pt modelId="{5CB09DA8-5FF2-4808-8E44-E5C4629CF0DB}" type="pres">
      <dgm:prSet presAssocID="{4DDA4652-3D2E-4251-A1A4-C25B87EEC0EC}" presName="spaceRect" presStyleCnt="0"/>
      <dgm:spPr/>
    </dgm:pt>
    <dgm:pt modelId="{0907BEF2-B6E4-4233-9537-A7F4BD2C75D2}" type="pres">
      <dgm:prSet presAssocID="{4DDA4652-3D2E-4251-A1A4-C25B87EEC0EC}" presName="textRect" presStyleLbl="revTx" presStyleIdx="4" presStyleCnt="5" custScaleX="123906" custLinFactNeighborX="-1016" custLinFactNeighborY="-3386">
        <dgm:presLayoutVars>
          <dgm:chMax val="1"/>
          <dgm:chPref val="1"/>
        </dgm:presLayoutVars>
      </dgm:prSet>
      <dgm:spPr/>
    </dgm:pt>
  </dgm:ptLst>
  <dgm:cxnLst>
    <dgm:cxn modelId="{BC8B6001-BD67-47A2-946C-BCC95DA5DB27}" srcId="{0D7401CF-AA1A-4CD3-B55F-0257F8FB8DC2}" destId="{58683E85-27EC-4102-98F8-30FA0ABBE073}" srcOrd="3" destOrd="0" parTransId="{276890D1-CF77-4D10-9358-DB761820F989}" sibTransId="{E524D461-1BE1-4A51-B8C4-1F9644069B68}"/>
    <dgm:cxn modelId="{A0992723-B765-40D5-9D7E-06CD4070202A}" type="presOf" srcId="{0D7401CF-AA1A-4CD3-B55F-0257F8FB8DC2}" destId="{E149545C-96BA-4E08-A836-BCE3E0316B71}" srcOrd="0" destOrd="0" presId="urn:microsoft.com/office/officeart/2018/5/layout/IconCircleLabelList"/>
    <dgm:cxn modelId="{B2447E32-77C0-401A-9202-126A835EA82F}" srcId="{0D7401CF-AA1A-4CD3-B55F-0257F8FB8DC2}" destId="{612139F8-E13E-4309-A25A-ED7FC7D75B29}" srcOrd="0" destOrd="0" parTransId="{B3B31AE8-6EB9-4442-9F7A-00B79A17D6A9}" sibTransId="{F93A35C2-DAAB-428C-8854-166C1F7F58D6}"/>
    <dgm:cxn modelId="{57083539-8B9F-45FE-AF90-EEA699CBCA65}" type="presOf" srcId="{2E840027-00BF-48ED-BF64-40E4222F7549}" destId="{8A94CA9D-9C87-4629-888A-4DC04B30E4C5}" srcOrd="0" destOrd="0" presId="urn:microsoft.com/office/officeart/2018/5/layout/IconCircleLabelList"/>
    <dgm:cxn modelId="{0600945C-0039-4C44-91E4-6ED98EAE5F14}" srcId="{0D7401CF-AA1A-4CD3-B55F-0257F8FB8DC2}" destId="{BF81B1F5-4888-4F3B-BD24-2C4B48DCDA69}" srcOrd="1" destOrd="0" parTransId="{65AC4D07-817C-4018-BA8E-3705C64134B6}" sibTransId="{E76F8537-0BD0-4914-9BC7-BD6DDB8B3090}"/>
    <dgm:cxn modelId="{1A5D366F-8A6B-4271-BD89-4325AE66D0C4}" type="presOf" srcId="{4DDA4652-3D2E-4251-A1A4-C25B87EEC0EC}" destId="{0907BEF2-B6E4-4233-9537-A7F4BD2C75D2}" srcOrd="0" destOrd="0" presId="urn:microsoft.com/office/officeart/2018/5/layout/IconCircleLabelList"/>
    <dgm:cxn modelId="{50F05C9D-DAFB-44CB-9AD7-D488E709C089}" srcId="{0D7401CF-AA1A-4CD3-B55F-0257F8FB8DC2}" destId="{2E840027-00BF-48ED-BF64-40E4222F7549}" srcOrd="2" destOrd="0" parTransId="{A19DA844-48DD-4F0C-ABBC-37A6AE5D6370}" sibTransId="{50FE34D1-B164-454C-AE5C-4C218FE2E293}"/>
    <dgm:cxn modelId="{6F560EB3-8281-4D17-8197-6382C0D3C28E}" type="presOf" srcId="{BF81B1F5-4888-4F3B-BD24-2C4B48DCDA69}" destId="{74E5FB90-401D-4706-8B58-2C147DB3A970}" srcOrd="0" destOrd="0" presId="urn:microsoft.com/office/officeart/2018/5/layout/IconCircleLabelList"/>
    <dgm:cxn modelId="{7D2507B7-C77A-4322-873B-74E1A19FE1F9}" type="presOf" srcId="{58683E85-27EC-4102-98F8-30FA0ABBE073}" destId="{5319A925-3A54-46C7-94E2-5B8D639358B1}" srcOrd="0" destOrd="0" presId="urn:microsoft.com/office/officeart/2018/5/layout/IconCircleLabelList"/>
    <dgm:cxn modelId="{52386BBB-D974-409D-B906-9C014F7B5FE0}" srcId="{0D7401CF-AA1A-4CD3-B55F-0257F8FB8DC2}" destId="{4DDA4652-3D2E-4251-A1A4-C25B87EEC0EC}" srcOrd="4" destOrd="0" parTransId="{2B5AC002-7DF7-4428-9806-7DD46201DE25}" sibTransId="{3C71DB79-034C-408B-9992-C557A873AC33}"/>
    <dgm:cxn modelId="{D3A46DE5-36F2-4DB3-8A76-3A34564FC7C2}" type="presOf" srcId="{612139F8-E13E-4309-A25A-ED7FC7D75B29}" destId="{D83AFFFA-6A15-4633-B157-5CA5429D722E}" srcOrd="0" destOrd="0" presId="urn:microsoft.com/office/officeart/2018/5/layout/IconCircleLabelList"/>
    <dgm:cxn modelId="{36EC161D-D223-4157-B824-08DF5245560B}" type="presParOf" srcId="{E149545C-96BA-4E08-A836-BCE3E0316B71}" destId="{4A9D6B99-1F68-4EBD-8697-CD941209B96D}" srcOrd="0" destOrd="0" presId="urn:microsoft.com/office/officeart/2018/5/layout/IconCircleLabelList"/>
    <dgm:cxn modelId="{6A0291BC-8C67-4A54-9B7D-96E77CC6711E}" type="presParOf" srcId="{4A9D6B99-1F68-4EBD-8697-CD941209B96D}" destId="{5DABACF8-AB3E-4471-9E1A-799E589D90E9}" srcOrd="0" destOrd="0" presId="urn:microsoft.com/office/officeart/2018/5/layout/IconCircleLabelList"/>
    <dgm:cxn modelId="{02352652-45DA-420F-9973-5DC95639AC5F}" type="presParOf" srcId="{4A9D6B99-1F68-4EBD-8697-CD941209B96D}" destId="{74F9A7A3-BD5C-4C86-B335-95BEAC0AC490}" srcOrd="1" destOrd="0" presId="urn:microsoft.com/office/officeart/2018/5/layout/IconCircleLabelList"/>
    <dgm:cxn modelId="{0949FB76-1095-4090-87F9-ACFC4CF0AF14}" type="presParOf" srcId="{4A9D6B99-1F68-4EBD-8697-CD941209B96D}" destId="{FBCF72A9-FFB0-4DBB-ABB4-F9C92CEF3507}" srcOrd="2" destOrd="0" presId="urn:microsoft.com/office/officeart/2018/5/layout/IconCircleLabelList"/>
    <dgm:cxn modelId="{1F2F802B-79A4-47CB-95C2-79634B09AF95}" type="presParOf" srcId="{4A9D6B99-1F68-4EBD-8697-CD941209B96D}" destId="{D83AFFFA-6A15-4633-B157-5CA5429D722E}" srcOrd="3" destOrd="0" presId="urn:microsoft.com/office/officeart/2018/5/layout/IconCircleLabelList"/>
    <dgm:cxn modelId="{4A9D36D0-6376-457F-95C1-9E0417B0D191}" type="presParOf" srcId="{E149545C-96BA-4E08-A836-BCE3E0316B71}" destId="{95370478-7309-41EC-966E-2A9AB2A7357F}" srcOrd="1" destOrd="0" presId="urn:microsoft.com/office/officeart/2018/5/layout/IconCircleLabelList"/>
    <dgm:cxn modelId="{363D82FA-AE47-4D52-9F92-46F7A4CB6377}" type="presParOf" srcId="{E149545C-96BA-4E08-A836-BCE3E0316B71}" destId="{B5106E9D-35AF-4D7C-881F-F52D6579174D}" srcOrd="2" destOrd="0" presId="urn:microsoft.com/office/officeart/2018/5/layout/IconCircleLabelList"/>
    <dgm:cxn modelId="{1C7C22C2-6D6F-4879-A4EB-5AD5773331BA}" type="presParOf" srcId="{B5106E9D-35AF-4D7C-881F-F52D6579174D}" destId="{4FABE904-7A24-44DE-980A-F268AD412C70}" srcOrd="0" destOrd="0" presId="urn:microsoft.com/office/officeart/2018/5/layout/IconCircleLabelList"/>
    <dgm:cxn modelId="{8768ECC4-C048-4B03-A5EA-078FF9CCD359}" type="presParOf" srcId="{B5106E9D-35AF-4D7C-881F-F52D6579174D}" destId="{38D6AD32-1FF9-4A77-A238-79B4239C912B}" srcOrd="1" destOrd="0" presId="urn:microsoft.com/office/officeart/2018/5/layout/IconCircleLabelList"/>
    <dgm:cxn modelId="{09C52CBA-0CB9-492D-A4D6-5D71702AA884}" type="presParOf" srcId="{B5106E9D-35AF-4D7C-881F-F52D6579174D}" destId="{425FB16F-8187-4498-BFA3-243FEC5F0AA5}" srcOrd="2" destOrd="0" presId="urn:microsoft.com/office/officeart/2018/5/layout/IconCircleLabelList"/>
    <dgm:cxn modelId="{0FF83BFB-0ADD-410B-AA2D-06A8FFB7E256}" type="presParOf" srcId="{B5106E9D-35AF-4D7C-881F-F52D6579174D}" destId="{74E5FB90-401D-4706-8B58-2C147DB3A970}" srcOrd="3" destOrd="0" presId="urn:microsoft.com/office/officeart/2018/5/layout/IconCircleLabelList"/>
    <dgm:cxn modelId="{4F459A2C-3AF0-4DCD-B0BE-B698930BDC7A}" type="presParOf" srcId="{E149545C-96BA-4E08-A836-BCE3E0316B71}" destId="{B537E48D-99BD-44D3-B5BC-AF4C2F6D99B7}" srcOrd="3" destOrd="0" presId="urn:microsoft.com/office/officeart/2018/5/layout/IconCircleLabelList"/>
    <dgm:cxn modelId="{244A490C-90DB-4493-BA68-80812B9259CC}" type="presParOf" srcId="{E149545C-96BA-4E08-A836-BCE3E0316B71}" destId="{CE12A843-9CF9-4645-84DE-02413F9B0242}" srcOrd="4" destOrd="0" presId="urn:microsoft.com/office/officeart/2018/5/layout/IconCircleLabelList"/>
    <dgm:cxn modelId="{610AF099-B213-4BC7-98D3-ED94980A4D60}" type="presParOf" srcId="{CE12A843-9CF9-4645-84DE-02413F9B0242}" destId="{8701E27D-1ADE-46CE-86C5-FAFB9F85A547}" srcOrd="0" destOrd="0" presId="urn:microsoft.com/office/officeart/2018/5/layout/IconCircleLabelList"/>
    <dgm:cxn modelId="{3F4B3411-2609-4BA4-81C2-BAEE998109D4}" type="presParOf" srcId="{CE12A843-9CF9-4645-84DE-02413F9B0242}" destId="{F4FBCD80-E166-4E24-AA32-326F5C283492}" srcOrd="1" destOrd="0" presId="urn:microsoft.com/office/officeart/2018/5/layout/IconCircleLabelList"/>
    <dgm:cxn modelId="{B294E823-6785-455F-BBD8-B5D5AB719F78}" type="presParOf" srcId="{CE12A843-9CF9-4645-84DE-02413F9B0242}" destId="{843E63EC-788A-4482-A76F-7615137C7085}" srcOrd="2" destOrd="0" presId="urn:microsoft.com/office/officeart/2018/5/layout/IconCircleLabelList"/>
    <dgm:cxn modelId="{9AE94FD6-19D0-4FE5-BB48-5D30EAFF425A}" type="presParOf" srcId="{CE12A843-9CF9-4645-84DE-02413F9B0242}" destId="{8A94CA9D-9C87-4629-888A-4DC04B30E4C5}" srcOrd="3" destOrd="0" presId="urn:microsoft.com/office/officeart/2018/5/layout/IconCircleLabelList"/>
    <dgm:cxn modelId="{E7187226-00B1-4F75-B36B-7F9CA7D77A4E}" type="presParOf" srcId="{E149545C-96BA-4E08-A836-BCE3E0316B71}" destId="{B7CF302A-B4C4-4F2B-94E7-56AF1F7C60BB}" srcOrd="5" destOrd="0" presId="urn:microsoft.com/office/officeart/2018/5/layout/IconCircleLabelList"/>
    <dgm:cxn modelId="{76F6D1EE-D23D-4346-AADF-5C658EA51ACA}" type="presParOf" srcId="{E149545C-96BA-4E08-A836-BCE3E0316B71}" destId="{103E947E-5C61-4F09-B0B6-0A7C2344CFD4}" srcOrd="6" destOrd="0" presId="urn:microsoft.com/office/officeart/2018/5/layout/IconCircleLabelList"/>
    <dgm:cxn modelId="{8B84C245-B836-4172-A42C-CA1B375DA342}" type="presParOf" srcId="{103E947E-5C61-4F09-B0B6-0A7C2344CFD4}" destId="{18DCEBE7-E227-4CA6-ACEF-0DDD4BCD54FA}" srcOrd="0" destOrd="0" presId="urn:microsoft.com/office/officeart/2018/5/layout/IconCircleLabelList"/>
    <dgm:cxn modelId="{799775EB-811E-49D7-BFA8-DEB7B15D3A8F}" type="presParOf" srcId="{103E947E-5C61-4F09-B0B6-0A7C2344CFD4}" destId="{E1ACCE19-9255-4AC9-BE29-50B83E1C0A3A}" srcOrd="1" destOrd="0" presId="urn:microsoft.com/office/officeart/2018/5/layout/IconCircleLabelList"/>
    <dgm:cxn modelId="{EF3E89E9-DDCA-46FB-9938-60AAA72B8442}" type="presParOf" srcId="{103E947E-5C61-4F09-B0B6-0A7C2344CFD4}" destId="{AD868DA1-231B-4F51-844A-A69B3B1E0ABF}" srcOrd="2" destOrd="0" presId="urn:microsoft.com/office/officeart/2018/5/layout/IconCircleLabelList"/>
    <dgm:cxn modelId="{B2AB716F-C0CB-4943-92BE-A59D97029D7C}" type="presParOf" srcId="{103E947E-5C61-4F09-B0B6-0A7C2344CFD4}" destId="{5319A925-3A54-46C7-94E2-5B8D639358B1}" srcOrd="3" destOrd="0" presId="urn:microsoft.com/office/officeart/2018/5/layout/IconCircleLabelList"/>
    <dgm:cxn modelId="{E37463BC-E304-48F5-B51E-9CA38ADBEC35}" type="presParOf" srcId="{E149545C-96BA-4E08-A836-BCE3E0316B71}" destId="{FDC37666-2DDB-440F-9D2A-AF659EBEABBA}" srcOrd="7" destOrd="0" presId="urn:microsoft.com/office/officeart/2018/5/layout/IconCircleLabelList"/>
    <dgm:cxn modelId="{6DF479B3-4F1A-4106-A784-91501FD44984}" type="presParOf" srcId="{E149545C-96BA-4E08-A836-BCE3E0316B71}" destId="{B97CD5A5-96B4-4D7A-BC73-33F8F34ED327}" srcOrd="8" destOrd="0" presId="urn:microsoft.com/office/officeart/2018/5/layout/IconCircleLabelList"/>
    <dgm:cxn modelId="{60D85EE9-6A37-4BB9-B688-2176F5EF2F11}" type="presParOf" srcId="{B97CD5A5-96B4-4D7A-BC73-33F8F34ED327}" destId="{3FF1084B-D943-456B-A443-349A9DAED14E}" srcOrd="0" destOrd="0" presId="urn:microsoft.com/office/officeart/2018/5/layout/IconCircleLabelList"/>
    <dgm:cxn modelId="{32102129-A5DF-44DC-8B80-CDA1ACB4BD98}" type="presParOf" srcId="{B97CD5A5-96B4-4D7A-BC73-33F8F34ED327}" destId="{0CCC4994-770F-4955-A29A-B1706C357C2D}" srcOrd="1" destOrd="0" presId="urn:microsoft.com/office/officeart/2018/5/layout/IconCircleLabelList"/>
    <dgm:cxn modelId="{4B53F2E5-7D99-4B02-B589-DE569803218E}" type="presParOf" srcId="{B97CD5A5-96B4-4D7A-BC73-33F8F34ED327}" destId="{5CB09DA8-5FF2-4808-8E44-E5C4629CF0DB}" srcOrd="2" destOrd="0" presId="urn:microsoft.com/office/officeart/2018/5/layout/IconCircleLabelList"/>
    <dgm:cxn modelId="{4E11CD3A-4A5B-4269-813A-D772E0643E82}" type="presParOf" srcId="{B97CD5A5-96B4-4D7A-BC73-33F8F34ED327}" destId="{0907BEF2-B6E4-4233-9537-A7F4BD2C75D2}" srcOrd="3" destOrd="0" presId="urn:microsoft.com/office/officeart/2018/5/layout/IconCircle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34108-25B6-48FE-AC93-76668EF8F2E1}">
      <dsp:nvSpPr>
        <dsp:cNvPr id="0" name=""/>
        <dsp:cNvSpPr/>
      </dsp:nvSpPr>
      <dsp:spPr>
        <a:xfrm>
          <a:off x="0" y="0"/>
          <a:ext cx="8595108" cy="232619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076" tIns="1062228" rIns="667076"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GB" sz="1800" b="0" kern="1200" dirty="0">
              <a:solidFill>
                <a:schemeClr val="tx2"/>
              </a:solidFill>
            </a:rPr>
            <a:t>Did you know that 1 in 5 practices have closed since 2010?</a:t>
          </a:r>
          <a:endParaRPr lang="en-US" sz="1800" b="0" kern="1200" dirty="0">
            <a:solidFill>
              <a:schemeClr val="tx2"/>
            </a:solidFill>
          </a:endParaRPr>
        </a:p>
        <a:p>
          <a:pPr marL="171450" lvl="1" indent="-171450" algn="l" defTabSz="800100">
            <a:lnSpc>
              <a:spcPct val="90000"/>
            </a:lnSpc>
            <a:spcBef>
              <a:spcPct val="0"/>
            </a:spcBef>
            <a:spcAft>
              <a:spcPct val="15000"/>
            </a:spcAft>
            <a:buFont typeface="Wingdings" panose="05000000000000000000" pitchFamily="2" charset="2"/>
            <a:buChar char="§"/>
          </a:pPr>
          <a:r>
            <a:rPr lang="en-GB" sz="1800" b="0" kern="1200" dirty="0">
              <a:solidFill>
                <a:schemeClr val="tx2"/>
              </a:solidFill>
            </a:rPr>
            <a:t>Did you know that we have lost over 2,200 fully qualified GPs since 2015?</a:t>
          </a:r>
          <a:endParaRPr lang="en-US" sz="1800" b="0" kern="1200" dirty="0">
            <a:solidFill>
              <a:schemeClr val="tx2"/>
            </a:solidFill>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b="0" kern="1200" dirty="0">
              <a:solidFill>
                <a:schemeClr val="tx2"/>
              </a:solidFill>
            </a:rPr>
            <a:t>Did you know that we are delivering more and more appointments? </a:t>
          </a:r>
        </a:p>
        <a:p>
          <a:pPr marL="171450" lvl="1" indent="-171450" algn="l" defTabSz="800100">
            <a:lnSpc>
              <a:spcPct val="90000"/>
            </a:lnSpc>
            <a:spcBef>
              <a:spcPct val="0"/>
            </a:spcBef>
            <a:spcAft>
              <a:spcPct val="15000"/>
            </a:spcAft>
            <a:buFont typeface="Wingdings" panose="05000000000000000000" pitchFamily="2" charset="2"/>
            <a:buChar char="§"/>
          </a:pPr>
          <a:r>
            <a:rPr lang="en-GB" sz="1800" b="0" kern="1200" dirty="0">
              <a:solidFill>
                <a:schemeClr val="tx2"/>
              </a:solidFill>
            </a:rPr>
            <a:t>Funding has not kept up with growing demand</a:t>
          </a:r>
          <a:endParaRPr lang="en-US" sz="1800" b="0" kern="1200" dirty="0">
            <a:solidFill>
              <a:schemeClr val="tx2"/>
            </a:solidFill>
          </a:endParaRPr>
        </a:p>
      </dsp:txBody>
      <dsp:txXfrm>
        <a:off x="0" y="0"/>
        <a:ext cx="8595108" cy="2326195"/>
      </dsp:txXfrm>
    </dsp:sp>
    <dsp:sp modelId="{FDF517F4-B529-4073-80CF-9420D9501C89}">
      <dsp:nvSpPr>
        <dsp:cNvPr id="0" name=""/>
        <dsp:cNvSpPr/>
      </dsp:nvSpPr>
      <dsp:spPr>
        <a:xfrm>
          <a:off x="438092" y="0"/>
          <a:ext cx="7915707" cy="6804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12" tIns="0" rIns="227412" bIns="0" numCol="1" spcCol="1270" anchor="ctr" anchorCtr="0">
          <a:noAutofit/>
        </a:bodyPr>
        <a:lstStyle/>
        <a:p>
          <a:pPr marL="0" lvl="0" indent="0" algn="l" defTabSz="800100">
            <a:lnSpc>
              <a:spcPct val="90000"/>
            </a:lnSpc>
            <a:spcBef>
              <a:spcPct val="0"/>
            </a:spcBef>
            <a:spcAft>
              <a:spcPct val="35000"/>
            </a:spcAft>
            <a:buNone/>
          </a:pPr>
          <a:r>
            <a:rPr lang="en-GB" sz="1800" b="1" kern="1200" dirty="0"/>
            <a:t>General practice is in crisis: practices are closing and patients face long waits</a:t>
          </a:r>
          <a:r>
            <a:rPr lang="en-GB" sz="1400" b="1" kern="1200" dirty="0"/>
            <a:t>.</a:t>
          </a:r>
          <a:endParaRPr lang="en-US" sz="1400" kern="1200" dirty="0"/>
        </a:p>
      </dsp:txBody>
      <dsp:txXfrm>
        <a:off x="471308" y="33216"/>
        <a:ext cx="7849275" cy="613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45EED-5796-4903-8891-B0D6D97E754E}">
      <dsp:nvSpPr>
        <dsp:cNvPr id="0" name=""/>
        <dsp:cNvSpPr/>
      </dsp:nvSpPr>
      <dsp:spPr>
        <a:xfrm>
          <a:off x="0" y="31746"/>
          <a:ext cx="8393704" cy="98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7BD618-0EBF-405F-BD5E-19AA60489AAF}">
      <dsp:nvSpPr>
        <dsp:cNvPr id="0" name=""/>
        <dsp:cNvSpPr/>
      </dsp:nvSpPr>
      <dsp:spPr>
        <a:xfrm>
          <a:off x="444639" y="186951"/>
          <a:ext cx="7317404" cy="566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083" tIns="0" rIns="222083" bIns="0" numCol="1" spcCol="1270" anchor="ctr" anchorCtr="0">
          <a:noAutofit/>
        </a:bodyPr>
        <a:lstStyle/>
        <a:p>
          <a:pPr marL="0" lvl="0" indent="0" algn="l" defTabSz="666750">
            <a:lnSpc>
              <a:spcPct val="90000"/>
            </a:lnSpc>
            <a:spcBef>
              <a:spcPct val="0"/>
            </a:spcBef>
            <a:spcAft>
              <a:spcPct val="35000"/>
            </a:spcAft>
            <a:buNone/>
          </a:pPr>
          <a:r>
            <a:rPr lang="en-GB" sz="1500" b="1" kern="1200" dirty="0"/>
            <a:t>GPCE recognises that actions taken by practices could impact those working in hospitals.</a:t>
          </a:r>
          <a:endParaRPr lang="en-US" sz="1500" kern="1200" dirty="0"/>
        </a:p>
      </dsp:txBody>
      <dsp:txXfrm>
        <a:off x="472294" y="214606"/>
        <a:ext cx="7262094" cy="511211"/>
      </dsp:txXfrm>
    </dsp:sp>
    <dsp:sp modelId="{ABB62B39-2079-455A-80AE-7FB291E573F0}">
      <dsp:nvSpPr>
        <dsp:cNvPr id="0" name=""/>
        <dsp:cNvSpPr/>
      </dsp:nvSpPr>
      <dsp:spPr>
        <a:xfrm>
          <a:off x="0" y="1334979"/>
          <a:ext cx="8393704" cy="2088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1445" tIns="812292" rIns="651445"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GB" sz="1500" kern="1200" dirty="0">
              <a:solidFill>
                <a:schemeClr val="tx2"/>
              </a:solidFill>
            </a:rPr>
            <a:t>Work redirected to emergency departments and other urgent care settings</a:t>
          </a:r>
          <a:endParaRPr lang="en-US" sz="1500" kern="1200" dirty="0">
            <a:solidFill>
              <a:schemeClr val="tx2"/>
            </a:solidFill>
          </a:endParaRPr>
        </a:p>
        <a:p>
          <a:pPr marL="114300" lvl="1" indent="-114300" algn="l" defTabSz="666750">
            <a:lnSpc>
              <a:spcPct val="90000"/>
            </a:lnSpc>
            <a:spcBef>
              <a:spcPct val="0"/>
            </a:spcBef>
            <a:spcAft>
              <a:spcPct val="15000"/>
            </a:spcAft>
            <a:buFont typeface="Arial" panose="020B0604020202020204" pitchFamily="34" charset="0"/>
            <a:buChar char="•"/>
          </a:pPr>
          <a:r>
            <a:rPr lang="en-GB" sz="1500" kern="1200" dirty="0">
              <a:solidFill>
                <a:schemeClr val="tx2"/>
              </a:solidFill>
            </a:rPr>
            <a:t>Congestion within elective and discharge pathways </a:t>
          </a:r>
          <a:endParaRPr lang="en-US" sz="1500" kern="1200" dirty="0">
            <a:solidFill>
              <a:schemeClr val="tx2"/>
            </a:solidFill>
          </a:endParaRPr>
        </a:p>
        <a:p>
          <a:pPr marL="114300" lvl="1" indent="-114300" algn="l" defTabSz="666750">
            <a:lnSpc>
              <a:spcPct val="90000"/>
            </a:lnSpc>
            <a:spcBef>
              <a:spcPct val="0"/>
            </a:spcBef>
            <a:spcAft>
              <a:spcPct val="15000"/>
            </a:spcAft>
            <a:buFont typeface="Arial" panose="020B0604020202020204" pitchFamily="34" charset="0"/>
            <a:buChar char="•"/>
          </a:pPr>
          <a:r>
            <a:rPr lang="en-GB" sz="1500" kern="1200" dirty="0">
              <a:solidFill>
                <a:schemeClr val="tx2"/>
              </a:solidFill>
            </a:rPr>
            <a:t>Higher referral rates, requiring additional triaging by secondary care doctors</a:t>
          </a:r>
          <a:endParaRPr lang="en-US" sz="1500" kern="1200" dirty="0">
            <a:solidFill>
              <a:schemeClr val="tx2"/>
            </a:solidFill>
          </a:endParaRPr>
        </a:p>
        <a:p>
          <a:pPr marL="114300" lvl="1" indent="-114300" algn="l" defTabSz="666750">
            <a:lnSpc>
              <a:spcPct val="90000"/>
            </a:lnSpc>
            <a:spcBef>
              <a:spcPct val="0"/>
            </a:spcBef>
            <a:spcAft>
              <a:spcPct val="15000"/>
            </a:spcAft>
            <a:buFont typeface="Arial" panose="020B0604020202020204" pitchFamily="34" charset="0"/>
            <a:buChar char="•"/>
          </a:pPr>
          <a:r>
            <a:rPr lang="en-GB" sz="1500" kern="1200" dirty="0">
              <a:solidFill>
                <a:schemeClr val="tx2"/>
              </a:solidFill>
            </a:rPr>
            <a:t>Additional administrative workload for consultants, if letter-based referrals replace proformas</a:t>
          </a:r>
          <a:r>
            <a:rPr lang="en-GB" sz="1200" kern="1200" dirty="0">
              <a:solidFill>
                <a:schemeClr val="tx2"/>
              </a:solidFill>
            </a:rPr>
            <a:t>. </a:t>
          </a:r>
          <a:endParaRPr lang="en-US" sz="1200" kern="1200" dirty="0">
            <a:solidFill>
              <a:schemeClr val="tx2"/>
            </a:solidFill>
          </a:endParaRPr>
        </a:p>
      </dsp:txBody>
      <dsp:txXfrm>
        <a:off x="0" y="1334979"/>
        <a:ext cx="8393704" cy="2088450"/>
      </dsp:txXfrm>
    </dsp:sp>
    <dsp:sp modelId="{D6FA092C-BCCA-4D0E-84E8-8BBF1F61AE3F}">
      <dsp:nvSpPr>
        <dsp:cNvPr id="0" name=""/>
        <dsp:cNvSpPr/>
      </dsp:nvSpPr>
      <dsp:spPr>
        <a:xfrm>
          <a:off x="412961" y="1203295"/>
          <a:ext cx="7248953" cy="6854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083" tIns="0" rIns="222083" bIns="0" numCol="1" spcCol="1270" anchor="ctr" anchorCtr="0">
          <a:noAutofit/>
        </a:bodyPr>
        <a:lstStyle/>
        <a:p>
          <a:pPr marL="0" lvl="0" indent="0" algn="l" defTabSz="666750">
            <a:lnSpc>
              <a:spcPct val="90000"/>
            </a:lnSpc>
            <a:spcBef>
              <a:spcPct val="0"/>
            </a:spcBef>
            <a:spcAft>
              <a:spcPct val="35000"/>
            </a:spcAft>
            <a:buNone/>
          </a:pPr>
          <a:r>
            <a:rPr lang="en-GB" sz="1500" b="1" kern="1200" dirty="0"/>
            <a:t>Potential impacts may include:</a:t>
          </a:r>
          <a:endParaRPr lang="en-US" sz="1500" b="1" kern="1200" dirty="0"/>
        </a:p>
      </dsp:txBody>
      <dsp:txXfrm>
        <a:off x="446423" y="1236757"/>
        <a:ext cx="7182029" cy="618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BACF8-AB3E-4471-9E1A-799E589D90E9}">
      <dsp:nvSpPr>
        <dsp:cNvPr id="0" name=""/>
        <dsp:cNvSpPr/>
      </dsp:nvSpPr>
      <dsp:spPr>
        <a:xfrm>
          <a:off x="611070" y="90611"/>
          <a:ext cx="1059398" cy="10593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9A7A3-BD5C-4C86-B335-95BEAC0AC490}">
      <dsp:nvSpPr>
        <dsp:cNvPr id="0" name=""/>
        <dsp:cNvSpPr/>
      </dsp:nvSpPr>
      <dsp:spPr>
        <a:xfrm>
          <a:off x="836844" y="316384"/>
          <a:ext cx="607851" cy="6078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3AFFFA-6A15-4633-B157-5CA5429D722E}">
      <dsp:nvSpPr>
        <dsp:cNvPr id="0" name=""/>
        <dsp:cNvSpPr/>
      </dsp:nvSpPr>
      <dsp:spPr>
        <a:xfrm>
          <a:off x="54200" y="1445199"/>
          <a:ext cx="2275848" cy="2059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SzPts val="1100"/>
            <a:buFont typeface="Wingdings" panose="05000000000000000000" pitchFamily="2" charset="2"/>
            <a:buNone/>
          </a:pPr>
          <a:r>
            <a:rPr lang="en-GB" sz="1100" kern="1200" dirty="0">
              <a:solidFill>
                <a:schemeClr val="tx2"/>
              </a:solidFill>
            </a:rPr>
            <a:t>GPs may decline to investigate or prescribe due to a lack of a locally commissioned or adequately resourced pathways. GPs don’t want work to be unloaded on you without any allocated time or additional pay. </a:t>
          </a:r>
        </a:p>
        <a:p>
          <a:pPr marL="0" lvl="0" indent="0" algn="ctr" defTabSz="488950">
            <a:lnSpc>
              <a:spcPct val="100000"/>
            </a:lnSpc>
            <a:spcBef>
              <a:spcPct val="0"/>
            </a:spcBef>
            <a:spcAft>
              <a:spcPct val="35000"/>
            </a:spcAft>
            <a:buSzPts val="1100"/>
            <a:buFont typeface="Wingdings" panose="05000000000000000000" pitchFamily="2" charset="2"/>
            <a:buNone/>
          </a:pPr>
          <a:r>
            <a:rPr lang="en-GB" sz="1100" kern="1200" dirty="0">
              <a:solidFill>
                <a:schemeClr val="tx2"/>
              </a:solidFill>
            </a:rPr>
            <a:t>You and your LNC can pressure the trust board and ICB to commission resources for general practices to do this work, in partnership with the LMC, or for the work to be resourced and included in jobs plans for secondary care colleagues to do.</a:t>
          </a:r>
          <a:endParaRPr lang="en-GB" sz="1100" b="1" kern="1200" cap="none" dirty="0">
            <a:solidFill>
              <a:schemeClr val="tx2"/>
            </a:solidFill>
          </a:endParaRPr>
        </a:p>
      </dsp:txBody>
      <dsp:txXfrm>
        <a:off x="54200" y="1445199"/>
        <a:ext cx="2275848" cy="2059639"/>
      </dsp:txXfrm>
    </dsp:sp>
    <dsp:sp modelId="{4FABE904-7A24-44DE-980A-F268AD412C70}">
      <dsp:nvSpPr>
        <dsp:cNvPr id="0" name=""/>
        <dsp:cNvSpPr/>
      </dsp:nvSpPr>
      <dsp:spPr>
        <a:xfrm>
          <a:off x="2921280" y="90611"/>
          <a:ext cx="1059398" cy="10593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6AD32-1FF9-4A77-A238-79B4239C912B}">
      <dsp:nvSpPr>
        <dsp:cNvPr id="0" name=""/>
        <dsp:cNvSpPr/>
      </dsp:nvSpPr>
      <dsp:spPr>
        <a:xfrm>
          <a:off x="3147053" y="316384"/>
          <a:ext cx="607851" cy="6078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E5FB90-401D-4706-8B58-2C147DB3A970}">
      <dsp:nvSpPr>
        <dsp:cNvPr id="0" name=""/>
        <dsp:cNvSpPr/>
      </dsp:nvSpPr>
      <dsp:spPr>
        <a:xfrm>
          <a:off x="2575899" y="1453087"/>
          <a:ext cx="1736718" cy="2059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cap="none" dirty="0">
              <a:solidFill>
                <a:schemeClr val="tx2"/>
              </a:solidFill>
            </a:rPr>
            <a:t>Ensure clear and timely communication and share essential contact details with GPs after patient consultations.</a:t>
          </a:r>
          <a:endParaRPr lang="en-US" sz="1300" kern="1200" dirty="0">
            <a:solidFill>
              <a:schemeClr val="tx2"/>
            </a:solidFill>
          </a:endParaRPr>
        </a:p>
      </dsp:txBody>
      <dsp:txXfrm>
        <a:off x="2575899" y="1453087"/>
        <a:ext cx="1736718" cy="2059639"/>
      </dsp:txXfrm>
    </dsp:sp>
    <dsp:sp modelId="{8701E27D-1ADE-46CE-86C5-FAFB9F85A547}">
      <dsp:nvSpPr>
        <dsp:cNvPr id="0" name=""/>
        <dsp:cNvSpPr/>
      </dsp:nvSpPr>
      <dsp:spPr>
        <a:xfrm>
          <a:off x="4961924" y="90611"/>
          <a:ext cx="1059398" cy="10593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BCD80-E166-4E24-AA32-326F5C283492}">
      <dsp:nvSpPr>
        <dsp:cNvPr id="0" name=""/>
        <dsp:cNvSpPr/>
      </dsp:nvSpPr>
      <dsp:spPr>
        <a:xfrm>
          <a:off x="5187698" y="316384"/>
          <a:ext cx="607851" cy="6078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94CA9D-9C87-4629-888A-4DC04B30E4C5}">
      <dsp:nvSpPr>
        <dsp:cNvPr id="0" name=""/>
        <dsp:cNvSpPr/>
      </dsp:nvSpPr>
      <dsp:spPr>
        <a:xfrm>
          <a:off x="4623264" y="1426188"/>
          <a:ext cx="1736718" cy="2059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cap="none" dirty="0">
              <a:solidFill>
                <a:schemeClr val="tx2"/>
              </a:solidFill>
            </a:rPr>
            <a:t>Refrain from asking general practice to organise investigations and specialist tests. </a:t>
          </a:r>
          <a:endParaRPr lang="en-US" sz="1100" kern="1200" cap="none" dirty="0">
            <a:solidFill>
              <a:schemeClr val="tx2"/>
            </a:solidFill>
          </a:endParaRPr>
        </a:p>
      </dsp:txBody>
      <dsp:txXfrm>
        <a:off x="4623264" y="1426188"/>
        <a:ext cx="1736718" cy="2059639"/>
      </dsp:txXfrm>
    </dsp:sp>
    <dsp:sp modelId="{3FF1084B-D943-456B-A443-349A9DAED14E}">
      <dsp:nvSpPr>
        <dsp:cNvPr id="0" name=""/>
        <dsp:cNvSpPr/>
      </dsp:nvSpPr>
      <dsp:spPr>
        <a:xfrm>
          <a:off x="7210159" y="90611"/>
          <a:ext cx="1059398" cy="10593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CC4994-770F-4955-A29A-B1706C357C2D}">
      <dsp:nvSpPr>
        <dsp:cNvPr id="0" name=""/>
        <dsp:cNvSpPr/>
      </dsp:nvSpPr>
      <dsp:spPr>
        <a:xfrm>
          <a:off x="7435932" y="316384"/>
          <a:ext cx="607851" cy="6078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07BEF2-B6E4-4233-9537-A7F4BD2C75D2}">
      <dsp:nvSpPr>
        <dsp:cNvPr id="0" name=""/>
        <dsp:cNvSpPr/>
      </dsp:nvSpPr>
      <dsp:spPr>
        <a:xfrm>
          <a:off x="6657188" y="1446373"/>
          <a:ext cx="2151898" cy="2059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cap="none" dirty="0">
              <a:solidFill>
                <a:schemeClr val="tx2"/>
              </a:solidFill>
            </a:rPr>
            <a:t>Offer med3s (fit notes) to all working-age patients </a:t>
          </a:r>
          <a:r>
            <a:rPr lang="en-GB" sz="1100" kern="1200" cap="none" dirty="0">
              <a:solidFill>
                <a:schemeClr val="tx2"/>
              </a:solidFill>
            </a:rPr>
            <a:t>upon discharge </a:t>
          </a:r>
          <a:r>
            <a:rPr lang="en-US" sz="1100" kern="1200" cap="none" dirty="0">
              <a:solidFill>
                <a:schemeClr val="tx2"/>
              </a:solidFill>
            </a:rPr>
            <a:t>as medically appropriate, in alignment with hospital contract obligations.</a:t>
          </a:r>
        </a:p>
      </dsp:txBody>
      <dsp:txXfrm>
        <a:off x="6657188" y="1446373"/>
        <a:ext cx="2151898" cy="2059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BACF8-AB3E-4471-9E1A-799E589D90E9}">
      <dsp:nvSpPr>
        <dsp:cNvPr id="0" name=""/>
        <dsp:cNvSpPr/>
      </dsp:nvSpPr>
      <dsp:spPr>
        <a:xfrm>
          <a:off x="261213" y="690031"/>
          <a:ext cx="807416" cy="80741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9A7A3-BD5C-4C86-B335-95BEAC0AC490}">
      <dsp:nvSpPr>
        <dsp:cNvPr id="0" name=""/>
        <dsp:cNvSpPr/>
      </dsp:nvSpPr>
      <dsp:spPr>
        <a:xfrm>
          <a:off x="433286" y="862103"/>
          <a:ext cx="463271" cy="46327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3AFFFA-6A15-4633-B157-5CA5429D722E}">
      <dsp:nvSpPr>
        <dsp:cNvPr id="0" name=""/>
        <dsp:cNvSpPr/>
      </dsp:nvSpPr>
      <dsp:spPr>
        <a:xfrm>
          <a:off x="80604" y="1712865"/>
          <a:ext cx="1184815" cy="119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cap="none" dirty="0">
              <a:solidFill>
                <a:schemeClr val="tx2"/>
              </a:solidFill>
            </a:rPr>
            <a:t>Communicate any results and follow up care to the patient. </a:t>
          </a:r>
          <a:endParaRPr lang="en-GB" sz="1100" b="1" kern="1200" cap="none" dirty="0">
            <a:solidFill>
              <a:schemeClr val="tx2"/>
            </a:solidFill>
          </a:endParaRPr>
        </a:p>
      </dsp:txBody>
      <dsp:txXfrm>
        <a:off x="80604" y="1712865"/>
        <a:ext cx="1184815" cy="1191269"/>
      </dsp:txXfrm>
    </dsp:sp>
    <dsp:sp modelId="{4FABE904-7A24-44DE-980A-F268AD412C70}">
      <dsp:nvSpPr>
        <dsp:cNvPr id="0" name=""/>
        <dsp:cNvSpPr/>
      </dsp:nvSpPr>
      <dsp:spPr>
        <a:xfrm>
          <a:off x="1718995" y="696530"/>
          <a:ext cx="807416" cy="80741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6AD32-1FF9-4A77-A238-79B4239C912B}">
      <dsp:nvSpPr>
        <dsp:cNvPr id="0" name=""/>
        <dsp:cNvSpPr/>
      </dsp:nvSpPr>
      <dsp:spPr>
        <a:xfrm>
          <a:off x="1897563" y="868603"/>
          <a:ext cx="463271" cy="46327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E5FB90-401D-4706-8B58-2C147DB3A970}">
      <dsp:nvSpPr>
        <dsp:cNvPr id="0" name=""/>
        <dsp:cNvSpPr/>
      </dsp:nvSpPr>
      <dsp:spPr>
        <a:xfrm>
          <a:off x="1473886" y="1715319"/>
          <a:ext cx="1323632" cy="119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cap="none" dirty="0">
              <a:solidFill>
                <a:schemeClr val="tx2"/>
              </a:solidFill>
            </a:rPr>
            <a:t>Follow locally agreed prescribing principles on discharge and from outpatients.</a:t>
          </a:r>
          <a:endParaRPr lang="en-US" sz="1100" kern="1200" dirty="0">
            <a:solidFill>
              <a:schemeClr val="tx2"/>
            </a:solidFill>
          </a:endParaRPr>
        </a:p>
      </dsp:txBody>
      <dsp:txXfrm>
        <a:off x="1473886" y="1715319"/>
        <a:ext cx="1323632" cy="1191269"/>
      </dsp:txXfrm>
    </dsp:sp>
    <dsp:sp modelId="{8701E27D-1ADE-46CE-86C5-FAFB9F85A547}">
      <dsp:nvSpPr>
        <dsp:cNvPr id="0" name=""/>
        <dsp:cNvSpPr/>
      </dsp:nvSpPr>
      <dsp:spPr>
        <a:xfrm>
          <a:off x="3254772" y="703030"/>
          <a:ext cx="807416" cy="80741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BCD80-E166-4E24-AA32-326F5C283492}">
      <dsp:nvSpPr>
        <dsp:cNvPr id="0" name=""/>
        <dsp:cNvSpPr/>
      </dsp:nvSpPr>
      <dsp:spPr>
        <a:xfrm>
          <a:off x="3452836" y="855603"/>
          <a:ext cx="463271" cy="46327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94CA9D-9C87-4629-888A-4DC04B30E4C5}">
      <dsp:nvSpPr>
        <dsp:cNvPr id="0" name=""/>
        <dsp:cNvSpPr/>
      </dsp:nvSpPr>
      <dsp:spPr>
        <a:xfrm>
          <a:off x="3094171" y="1708600"/>
          <a:ext cx="1164217" cy="119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cap="none" dirty="0">
              <a:solidFill>
                <a:schemeClr val="tx2"/>
              </a:solidFill>
            </a:rPr>
            <a:t>Arrange appropriate onward referral, if necessary. </a:t>
          </a:r>
          <a:endParaRPr lang="en-US" sz="1100" kern="1200" cap="none" dirty="0">
            <a:solidFill>
              <a:schemeClr val="tx2"/>
            </a:solidFill>
          </a:endParaRPr>
        </a:p>
      </dsp:txBody>
      <dsp:txXfrm>
        <a:off x="3094171" y="1708600"/>
        <a:ext cx="1164217" cy="1191269"/>
      </dsp:txXfrm>
    </dsp:sp>
    <dsp:sp modelId="{18DCEBE7-E227-4CA6-ACEF-0DDD4BCD54FA}">
      <dsp:nvSpPr>
        <dsp:cNvPr id="0" name=""/>
        <dsp:cNvSpPr/>
      </dsp:nvSpPr>
      <dsp:spPr>
        <a:xfrm>
          <a:off x="5304621" y="698074"/>
          <a:ext cx="807416" cy="80741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ACCE19-9255-4AC9-BE29-50B83E1C0A3A}">
      <dsp:nvSpPr>
        <dsp:cNvPr id="0" name=""/>
        <dsp:cNvSpPr/>
      </dsp:nvSpPr>
      <dsp:spPr>
        <a:xfrm>
          <a:off x="5480613" y="836976"/>
          <a:ext cx="463271" cy="46327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19A925-3A54-46C7-94E2-5B8D639358B1}">
      <dsp:nvSpPr>
        <dsp:cNvPr id="0" name=""/>
        <dsp:cNvSpPr/>
      </dsp:nvSpPr>
      <dsp:spPr>
        <a:xfrm>
          <a:off x="4584582" y="1724921"/>
          <a:ext cx="2274940" cy="121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cap="none" dirty="0">
              <a:solidFill>
                <a:schemeClr val="tx2"/>
              </a:solidFill>
            </a:rPr>
            <a:t>If a GP requests advice, please offer this and if the patient’s needs would be best met by a referral, then please advise accordingly.</a:t>
          </a:r>
        </a:p>
        <a:p>
          <a:pPr marL="0" lvl="0" indent="0" algn="ctr" defTabSz="488950">
            <a:lnSpc>
              <a:spcPct val="90000"/>
            </a:lnSpc>
            <a:spcBef>
              <a:spcPct val="0"/>
            </a:spcBef>
            <a:spcAft>
              <a:spcPct val="35000"/>
            </a:spcAft>
            <a:buNone/>
          </a:pPr>
          <a:r>
            <a:rPr lang="en-GB" sz="1100" kern="1200" dirty="0">
              <a:solidFill>
                <a:schemeClr val="tx2"/>
              </a:solidFill>
            </a:rPr>
            <a:t>Your trust is allocated resources for Advice &amp; Guidance as if it were an outpatient appointment, but GPs don’t get resources for using your advice to prevent outpatient appointments. If you are not receiving job planned time for responding to GP requests for advice or guidance, you can raise this in job planning negotiations and with your LNC. </a:t>
          </a:r>
          <a:endParaRPr lang="en-US" sz="1100" kern="1200" dirty="0">
            <a:solidFill>
              <a:schemeClr val="tx2"/>
            </a:solidFill>
          </a:endParaRPr>
        </a:p>
      </dsp:txBody>
      <dsp:txXfrm>
        <a:off x="4584582" y="1724921"/>
        <a:ext cx="2274940" cy="1211092"/>
      </dsp:txXfrm>
    </dsp:sp>
    <dsp:sp modelId="{3FF1084B-D943-456B-A443-349A9DAED14E}">
      <dsp:nvSpPr>
        <dsp:cNvPr id="0" name=""/>
        <dsp:cNvSpPr/>
      </dsp:nvSpPr>
      <dsp:spPr>
        <a:xfrm>
          <a:off x="7593659" y="690031"/>
          <a:ext cx="807416" cy="80741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CC4994-770F-4955-A29A-B1706C357C2D}">
      <dsp:nvSpPr>
        <dsp:cNvPr id="0" name=""/>
        <dsp:cNvSpPr/>
      </dsp:nvSpPr>
      <dsp:spPr>
        <a:xfrm>
          <a:off x="7763882" y="862103"/>
          <a:ext cx="463271" cy="463271"/>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07BEF2-B6E4-4233-9537-A7F4BD2C75D2}">
      <dsp:nvSpPr>
        <dsp:cNvPr id="0" name=""/>
        <dsp:cNvSpPr/>
      </dsp:nvSpPr>
      <dsp:spPr>
        <a:xfrm>
          <a:off x="7162039" y="1708600"/>
          <a:ext cx="1640060" cy="119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cap="none" dirty="0">
              <a:solidFill>
                <a:schemeClr val="tx2"/>
              </a:solidFill>
            </a:rPr>
            <a:t>Inform the ICB and LMC if pathways need to be reviewed to ensure sufficient outpatient capacity; GPs may be able to help.</a:t>
          </a:r>
          <a:endParaRPr lang="en-US" sz="1100" kern="1200" cap="none" dirty="0">
            <a:solidFill>
              <a:schemeClr val="tx2"/>
            </a:solidFill>
          </a:endParaRPr>
        </a:p>
      </dsp:txBody>
      <dsp:txXfrm>
        <a:off x="7162039" y="1708600"/>
        <a:ext cx="1640060" cy="11912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5A49AA-F82B-7F43-97F9-2E361A3A5817}" type="datetimeFigureOut">
              <a:rPr lang="en-US" smtClean="0"/>
              <a:t>1/29/2025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09F81-D0BF-BA44-BB47-A409B24A2A9C}" type="slidenum">
              <a:rPr lang="en-GB" smtClean="0"/>
              <a:t>‹#›</a:t>
            </a:fld>
            <a:endParaRPr lang="en-GB"/>
          </a:p>
        </p:txBody>
      </p:sp>
    </p:spTree>
    <p:extLst>
      <p:ext uri="{BB962C8B-B14F-4D97-AF65-F5344CB8AC3E}">
        <p14:creationId xmlns:p14="http://schemas.microsoft.com/office/powerpoint/2010/main" val="1389203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03147-221E-DF4C-8FB5-DFBB07EB4721}" type="datetimeFigureOut">
              <a:rPr lang="en-US" smtClean="0"/>
              <a:t>1/27/2025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44F72-B667-724A-817B-C8D52BA16B5C}" type="slidenum">
              <a:rPr lang="en-GB" smtClean="0"/>
              <a:t>‹#›</a:t>
            </a:fld>
            <a:endParaRPr lang="en-GB"/>
          </a:p>
        </p:txBody>
      </p:sp>
    </p:spTree>
    <p:extLst>
      <p:ext uri="{BB962C8B-B14F-4D97-AF65-F5344CB8AC3E}">
        <p14:creationId xmlns:p14="http://schemas.microsoft.com/office/powerpoint/2010/main" val="377906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388044" y="256365"/>
            <a:ext cx="5393632" cy="1245410"/>
          </a:xfrm>
        </p:spPr>
        <p:txBody>
          <a:bodyPr>
            <a:noAutofit/>
          </a:bodyPr>
          <a:lstStyle>
            <a:lvl1pPr>
              <a:lnSpc>
                <a:spcPts val="4800"/>
              </a:lnSpc>
              <a:defRPr sz="4600"/>
            </a:lvl1pPr>
          </a:lstStyle>
          <a:p>
            <a:r>
              <a:rPr lang="en-GB" dirty="0"/>
              <a:t>Click to edit </a:t>
            </a:r>
            <a:br>
              <a:rPr lang="en-GB" dirty="0"/>
            </a:br>
            <a:r>
              <a:rPr lang="en-GB" dirty="0"/>
              <a:t>Master title style</a:t>
            </a:r>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2EC2B97-85FC-2A43-B01D-0D237DE19486}" type="datetime3">
              <a:rPr lang="en-GB" smtClean="0"/>
              <a:t>27 January, 2025</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36999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54748" cy="493819"/>
          </a:xfrm>
        </p:spPr>
        <p:txBody>
          <a:bodyPr/>
          <a:lstStyle/>
          <a:p>
            <a:r>
              <a:rPr lang="en-GB"/>
              <a:t>Click to edit Master title style</a:t>
            </a:r>
            <a:endParaRPr lang="en-GB" dirty="0"/>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hart Placeholder 5"/>
          <p:cNvSpPr>
            <a:spLocks noGrp="1"/>
          </p:cNvSpPr>
          <p:nvPr>
            <p:ph type="chart" sz="quarter" idx="13"/>
          </p:nvPr>
        </p:nvSpPr>
        <p:spPr>
          <a:xfrm>
            <a:off x="4633913" y="1289050"/>
            <a:ext cx="4137025" cy="3049588"/>
          </a:xfrm>
        </p:spPr>
        <p:txBody>
          <a:bodyPr/>
          <a:lstStyle/>
          <a:p>
            <a:r>
              <a:rPr lang="en-GB"/>
              <a:t>Click icon to add chart</a:t>
            </a:r>
            <a:endParaRPr lang="en-GB" dirty="0"/>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532B96B4-7CE1-A24F-8517-35E9C67AC902}" type="datetime3">
              <a:rPr lang="en-GB" smtClean="0"/>
              <a:t>27 January, 2025</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141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76012" cy="493819"/>
          </a:xfrm>
        </p:spPr>
        <p:txBody>
          <a:bodyPr/>
          <a:lstStyle/>
          <a:p>
            <a:r>
              <a:rPr lang="en-GB"/>
              <a:t>Click to edit Master title style</a:t>
            </a:r>
            <a:endParaRPr lang="en-GB" dirty="0"/>
          </a:p>
        </p:txBody>
      </p:sp>
      <p:sp>
        <p:nvSpPr>
          <p:cNvPr id="9" name="Chart Placeholder 5"/>
          <p:cNvSpPr>
            <a:spLocks noGrp="1"/>
          </p:cNvSpPr>
          <p:nvPr>
            <p:ph type="chart" sz="quarter" idx="13"/>
          </p:nvPr>
        </p:nvSpPr>
        <p:spPr>
          <a:xfrm>
            <a:off x="377235" y="1251100"/>
            <a:ext cx="8393704" cy="3087538"/>
          </a:xfrm>
        </p:spPr>
        <p:txBody>
          <a:bodyPr/>
          <a:lstStyle/>
          <a:p>
            <a:r>
              <a:rPr lang="en-GB"/>
              <a:t>Click icon to add chart</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CC51A8F-81CC-1845-AE5B-8F08D99D5B9F}" type="datetime3">
              <a:rPr lang="en-GB" smtClean="0"/>
              <a:t>27 January, 2025</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612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61835" cy="484096"/>
          </a:xfrm>
        </p:spPr>
        <p:txBody>
          <a:bodyPr/>
          <a:lstStyle/>
          <a:p>
            <a:r>
              <a:rPr lang="en-GB"/>
              <a:t>Click to edit Master title style</a:t>
            </a:r>
            <a:endParaRPr lang="en-GB" dirty="0"/>
          </a:p>
        </p:txBody>
      </p:sp>
      <p:sp>
        <p:nvSpPr>
          <p:cNvPr id="7" name="Table Placeholder 3"/>
          <p:cNvSpPr>
            <a:spLocks noGrp="1"/>
          </p:cNvSpPr>
          <p:nvPr>
            <p:ph type="tbl" sz="quarter" idx="14"/>
          </p:nvPr>
        </p:nvSpPr>
        <p:spPr>
          <a:xfrm>
            <a:off x="377235" y="917893"/>
            <a:ext cx="8393704" cy="3508110"/>
          </a:xfrm>
        </p:spPr>
        <p:txBody>
          <a:bodyPr/>
          <a:lstStyle/>
          <a:p>
            <a:r>
              <a:rPr lang="en-GB"/>
              <a:t>Click icon to add table</a:t>
            </a:r>
          </a:p>
        </p:txBody>
      </p:sp>
      <p:sp>
        <p:nvSpPr>
          <p:cNvPr id="8"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B6962083-3031-7445-8ED2-AB4C74268E27}" type="datetime3">
              <a:rPr lang="en-GB" smtClean="0"/>
              <a:t>27 January, 2025</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20354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20B5B47-3CF9-9543-849A-170F8D3A42D1}" type="datetime3">
              <a:rPr lang="en-GB" smtClean="0"/>
              <a:t>27 January, 2025</a:t>
            </a:fld>
            <a:endParaRPr lang="en-US" dirty="0"/>
          </a:p>
        </p:txBody>
      </p:sp>
    </p:spTree>
    <p:extLst>
      <p:ext uri="{BB962C8B-B14F-4D97-AF65-F5344CB8AC3E}">
        <p14:creationId xmlns:p14="http://schemas.microsoft.com/office/powerpoint/2010/main" val="2412576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43665" cy="138976"/>
          </a:xfrm>
          <a:prstGeom prst="rect">
            <a:avLst/>
          </a:prstGeom>
        </p:spPr>
      </p:pic>
      <p:sp>
        <p:nvSpPr>
          <p:cNvPr id="9"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27 January, 2025</a:t>
            </a:fld>
            <a:endParaRPr lang="en-US" dirty="0"/>
          </a:p>
        </p:txBody>
      </p:sp>
    </p:spTree>
    <p:extLst>
      <p:ext uri="{BB962C8B-B14F-4D97-AF65-F5344CB8AC3E}">
        <p14:creationId xmlns:p14="http://schemas.microsoft.com/office/powerpoint/2010/main" val="1933072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F64BB13B-7A7E-DE4C-A2BD-1E91A116B696}" type="datetime3">
              <a:rPr lang="en-GB" smtClean="0"/>
              <a:t>27 January, 2025</a:t>
            </a:fld>
            <a:endParaRPr lang="en-US" dirty="0"/>
          </a:p>
        </p:txBody>
      </p:sp>
    </p:spTree>
    <p:extLst>
      <p:ext uri="{BB962C8B-B14F-4D97-AF65-F5344CB8AC3E}">
        <p14:creationId xmlns:p14="http://schemas.microsoft.com/office/powerpoint/2010/main" val="339139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4269046F-C088-4549-BFC8-FFDEDAB9BF01}" type="datetime3">
              <a:rPr lang="en-GB" smtClean="0"/>
              <a:t>27 January, 2025</a:t>
            </a:fld>
            <a:endParaRPr lang="en-US" dirty="0"/>
          </a:p>
        </p:txBody>
      </p:sp>
    </p:spTree>
    <p:extLst>
      <p:ext uri="{BB962C8B-B14F-4D97-AF65-F5344CB8AC3E}">
        <p14:creationId xmlns:p14="http://schemas.microsoft.com/office/powerpoint/2010/main" val="3922575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15DE1E4C-A7D4-5A4A-A2E2-4D937AB3C1C8}" type="datetime3">
              <a:rPr lang="en-GB" smtClean="0"/>
              <a:t>27 January, 2025</a:t>
            </a:fld>
            <a:endParaRPr lang="en-US" dirty="0"/>
          </a:p>
        </p:txBody>
      </p:sp>
    </p:spTree>
    <p:extLst>
      <p:ext uri="{BB962C8B-B14F-4D97-AF65-F5344CB8AC3E}">
        <p14:creationId xmlns:p14="http://schemas.microsoft.com/office/powerpoint/2010/main" val="1049603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8F69CEE-CB96-4542-834A-2FD2AEBF297D}" type="datetime3">
              <a:rPr lang="en-GB" smtClean="0"/>
              <a:t>27 January, 2025</a:t>
            </a:fld>
            <a:endParaRPr lang="en-US" dirty="0"/>
          </a:p>
        </p:txBody>
      </p:sp>
    </p:spTree>
    <p:extLst>
      <p:ext uri="{BB962C8B-B14F-4D97-AF65-F5344CB8AC3E}">
        <p14:creationId xmlns:p14="http://schemas.microsoft.com/office/powerpoint/2010/main" val="1143599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lines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5" y="1205473"/>
            <a:ext cx="543662" cy="13897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FA73FBD-7BDC-5D4C-91BB-C53BD4B10D20}" type="datetime3">
              <a:rPr lang="en-GB" smtClean="0"/>
              <a:t>27 January, 2025</a:t>
            </a:fld>
            <a:endParaRPr lang="en-US" dirty="0"/>
          </a:p>
        </p:txBody>
      </p:sp>
    </p:spTree>
    <p:extLst>
      <p:ext uri="{BB962C8B-B14F-4D97-AF65-F5344CB8AC3E}">
        <p14:creationId xmlns:p14="http://schemas.microsoft.com/office/powerpoint/2010/main" val="376403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68923" cy="493819"/>
          </a:xfrm>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lvl1pPr>
              <a:lnSpc>
                <a:spcPct val="80000"/>
              </a:lnSpc>
              <a:spcAft>
                <a:spcPts val="600"/>
              </a:spcAft>
              <a:defRPr sz="2800"/>
            </a:lvl1pPr>
            <a:lvl2pPr>
              <a:lnSpc>
                <a:spcPct val="80000"/>
              </a:lnSpc>
              <a:spcAft>
                <a:spcPts val="600"/>
              </a:spcAft>
              <a:defRPr sz="2400">
                <a:latin typeface="Calibri"/>
                <a:cs typeface="Calibri"/>
              </a:defRPr>
            </a:lvl2pPr>
            <a:lvl3pPr>
              <a:lnSpc>
                <a:spcPct val="80000"/>
              </a:lnSpc>
              <a:spcAft>
                <a:spcPts val="600"/>
              </a:spcAft>
              <a:defRPr sz="2000">
                <a:latin typeface="Calibri"/>
                <a:cs typeface="Calibri"/>
              </a:defRPr>
            </a:lvl3pPr>
            <a:lvl4pPr>
              <a:lnSpc>
                <a:spcPct val="80000"/>
              </a:lnSpc>
              <a:spcAft>
                <a:spcPts val="600"/>
              </a:spcAft>
              <a:defRPr sz="2000">
                <a:latin typeface="Calibri"/>
                <a:cs typeface="Calibri"/>
              </a:defRPr>
            </a:lvl4pPr>
            <a:lvl5pPr>
              <a:lnSpc>
                <a:spcPct val="80000"/>
              </a:lnSpc>
              <a:spcAft>
                <a:spcPts val="600"/>
              </a:spcAft>
              <a:defRPr sz="2000">
                <a:latin typeface="Calibri"/>
                <a:cs typeface="Calibri"/>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3FFC9BE3-63B7-8B4B-8F7F-E2147C04187A}" type="datetime3">
              <a:rPr lang="en-GB" smtClean="0"/>
              <a:t>27 January, 2025</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5041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lines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93" y="1205473"/>
            <a:ext cx="1122913" cy="108000"/>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4061F8B-B6B2-3A47-887C-1E7776ECF711}" type="datetime3">
              <a:rPr lang="en-GB" smtClean="0"/>
              <a:t>27 January, 2025</a:t>
            </a:fld>
            <a:endParaRPr lang="en-US" dirty="0"/>
          </a:p>
        </p:txBody>
      </p:sp>
    </p:spTree>
    <p:extLst>
      <p:ext uri="{BB962C8B-B14F-4D97-AF65-F5344CB8AC3E}">
        <p14:creationId xmlns:p14="http://schemas.microsoft.com/office/powerpoint/2010/main" val="3968838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7999"/>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003262BE-F2FD-5F47-8BCF-42170FCA248B}" type="datetime3">
              <a:rPr lang="en-GB" smtClean="0"/>
              <a:t>27 January, 2025</a:t>
            </a:fld>
            <a:endParaRPr lang="en-US" dirty="0"/>
          </a:p>
        </p:txBody>
      </p:sp>
    </p:spTree>
    <p:extLst>
      <p:ext uri="{BB962C8B-B14F-4D97-AF65-F5344CB8AC3E}">
        <p14:creationId xmlns:p14="http://schemas.microsoft.com/office/powerpoint/2010/main" val="97884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lines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810" y="1205473"/>
            <a:ext cx="878947" cy="14054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9B358B89-FA03-894B-9B34-3AD1A40A9F87}" type="datetime3">
              <a:rPr lang="en-GB" smtClean="0"/>
              <a:t>27 January, 2025</a:t>
            </a:fld>
            <a:endParaRPr lang="en-US" dirty="0"/>
          </a:p>
        </p:txBody>
      </p:sp>
    </p:spTree>
    <p:extLst>
      <p:ext uri="{BB962C8B-B14F-4D97-AF65-F5344CB8AC3E}">
        <p14:creationId xmlns:p14="http://schemas.microsoft.com/office/powerpoint/2010/main" val="3452314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45ED1E8-6960-3D47-90C4-16534FF1BC65}" type="datetime3">
              <a:rPr lang="en-GB" smtClean="0"/>
              <a:t>27 January, 2025</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083930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B5BA1073-7662-6F40-AE28-55ABC5DA8CD7}" type="datetime3">
              <a:rPr lang="en-GB" smtClean="0"/>
              <a:t>27 January, 2025</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159972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AFDC32B0-FC21-164D-B2AE-427EDF0A5E43}" type="datetime3">
              <a:rPr lang="en-GB" smtClean="0"/>
              <a:t>27 January, 2025</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376254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E7A7341-6E70-D44C-941B-80C4EBDDABB7}" type="datetime3">
              <a:rPr lang="en-GB" smtClean="0"/>
              <a:t>27 January, 2025</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917717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A26A3F8-7E36-7142-AB35-4ABC934D5DC4}" type="datetime3">
              <a:rPr lang="en-GB" smtClean="0"/>
              <a:t>27 January, 2025</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65627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lvl1pPr>
              <a:lnSpc>
                <a:spcPct val="80000"/>
              </a:lnSpc>
              <a:defRPr sz="2800"/>
            </a:lvl1pPr>
            <a:lvl2pPr>
              <a:lnSpc>
                <a:spcPct val="80000"/>
              </a:lnSpc>
              <a:defRPr sz="2400">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27 January, 2025</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63169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lvl1pPr marL="0" indent="0">
              <a:lnSpc>
                <a:spcPts val="2400"/>
              </a:lnSpc>
              <a:buFont typeface="Calibri" panose="020F0502020204030204" pitchFamily="34" charset="0"/>
              <a:buNone/>
              <a:defRPr b="0">
                <a:solidFill>
                  <a:schemeClr val="tx2">
                    <a:lumMod val="95000"/>
                    <a:lumOff val="5000"/>
                  </a:schemeClr>
                </a:solidFill>
              </a:defRPr>
            </a:lvl1pPr>
            <a:lvl2pPr>
              <a:lnSpc>
                <a:spcPts val="2400"/>
              </a:lnSpc>
              <a:defRPr/>
            </a:lvl2pPr>
            <a:lvl3pPr marL="715963" indent="-354013">
              <a:lnSpc>
                <a:spcPts val="2000"/>
              </a:lnSpc>
              <a:tabLst/>
              <a:defRPr lang="en-US" sz="2400" b="0" kern="1200" spc="-50" dirty="0" smtClean="0">
                <a:solidFill>
                  <a:schemeClr val="tx1"/>
                </a:solidFill>
                <a:latin typeface="Calibri" panose="020F0502020204030204" pitchFamily="34" charset="0"/>
                <a:ea typeface="+mj-ea"/>
                <a:cs typeface="+mj-cs"/>
              </a:defRPr>
            </a:lvl3pPr>
            <a:lvl4pPr>
              <a:lnSpc>
                <a:spcPts val="2000"/>
              </a:lnSpc>
              <a:defRPr/>
            </a:lvl4pPr>
            <a:lvl5pPr marL="1077913" indent="-361950">
              <a:lnSpc>
                <a:spcPts val="2000"/>
              </a:lnSpc>
              <a:defRPr/>
            </a:lvl5pPr>
          </a:lstStyle>
          <a:p>
            <a:pPr lvl="0"/>
            <a:r>
              <a:rPr lang="en-GB"/>
              <a:t>Click to edit Master text styles</a:t>
            </a:r>
          </a:p>
          <a:p>
            <a:pPr lvl="1"/>
            <a:r>
              <a:rPr lang="en-GB"/>
              <a:t>Second level</a:t>
            </a:r>
          </a:p>
          <a:p>
            <a:pPr lvl="2"/>
            <a:r>
              <a:rPr lang="en-GB"/>
              <a:t>Third level</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27 January, 2025</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92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7185" cy="493819"/>
          </a:xfrm>
        </p:spPr>
        <p:txBody>
          <a:bodyPr/>
          <a:lstStyle/>
          <a:p>
            <a:r>
              <a:rPr lang="en-GB"/>
              <a:t>Click to edit Master title style</a:t>
            </a:r>
            <a:endParaRPr lang="en-GB" dirty="0"/>
          </a:p>
        </p:txBody>
      </p:sp>
      <p:sp>
        <p:nvSpPr>
          <p:cNvPr id="3" name="Content Placeholder 2"/>
          <p:cNvSpPr>
            <a:spLocks noGrp="1"/>
          </p:cNvSpPr>
          <p:nvPr>
            <p:ph idx="1"/>
          </p:nvPr>
        </p:nvSpPr>
        <p:spPr>
          <a:xfrm>
            <a:off x="375470"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Content Placeholder 2"/>
          <p:cNvSpPr>
            <a:spLocks noGrp="1"/>
          </p:cNvSpPr>
          <p:nvPr>
            <p:ph idx="12"/>
          </p:nvPr>
        </p:nvSpPr>
        <p:spPr>
          <a:xfrm>
            <a:off x="4034642"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E7BB62AC-DBC0-F640-92EC-7B48F07DED43}" type="datetime3">
              <a:rPr lang="en-GB" smtClean="0"/>
              <a:t>27 January, 2025</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05153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5143" cy="493819"/>
          </a:xfrm>
        </p:spPr>
        <p:txBody>
          <a:bodyPr/>
          <a:lstStyle/>
          <a:p>
            <a:r>
              <a:rPr lang="en-GB"/>
              <a:t>Click to edit Master title style</a:t>
            </a:r>
            <a:endParaRPr lang="en-GB" dirty="0"/>
          </a:p>
        </p:txBody>
      </p:sp>
      <p:sp>
        <p:nvSpPr>
          <p:cNvPr id="3" name="Content Placeholder 2"/>
          <p:cNvSpPr>
            <a:spLocks noGrp="1"/>
          </p:cNvSpPr>
          <p:nvPr>
            <p:ph idx="1"/>
          </p:nvPr>
        </p:nvSpPr>
        <p:spPr>
          <a:xfrm>
            <a:off x="375470" y="1256734"/>
            <a:ext cx="7047716" cy="3062391"/>
          </a:xfrm>
        </p:spPr>
        <p:txBody>
          <a:bodyPr numCol="2" spcCol="288000"/>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D0F0202F-4CBE-5349-963C-01099BEDC548}" type="datetime3">
              <a:rPr lang="en-GB" smtClean="0"/>
              <a:t>27 January, 2025</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5127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47658" cy="493819"/>
          </a:xfrm>
        </p:spPr>
        <p:txBody>
          <a:bodyPr/>
          <a:lstStyle/>
          <a:p>
            <a:r>
              <a:rPr lang="en-GB"/>
              <a:t>Click to edit Master title style</a:t>
            </a:r>
            <a:endParaRPr lang="en-GB" dirty="0"/>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Picture Placeholder 7"/>
          <p:cNvSpPr>
            <a:spLocks noGrp="1"/>
          </p:cNvSpPr>
          <p:nvPr>
            <p:ph type="pic" sz="quarter" idx="12"/>
          </p:nvPr>
        </p:nvSpPr>
        <p:spPr>
          <a:xfrm>
            <a:off x="4639981" y="1295399"/>
            <a:ext cx="4124607" cy="3048873"/>
          </a:xfrm>
        </p:spPr>
        <p:txBody>
          <a:bodyPr/>
          <a:lstStyle/>
          <a:p>
            <a:r>
              <a:rPr lang="en-GB"/>
              <a:t>Click icon to add picture</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46DC858-F03D-564D-B915-4EAA96B26C2B}" type="datetime3">
              <a:rPr lang="en-GB" smtClean="0"/>
              <a:t>27 January, 2025</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9756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5393631" cy="493819"/>
          </a:xfrm>
        </p:spPr>
        <p:txBody>
          <a:bodyPr/>
          <a:lstStyle>
            <a:lvl1pPr>
              <a:defRPr sz="4000"/>
            </a:lvl1pPr>
          </a:lstStyle>
          <a:p>
            <a:r>
              <a:rPr lang="en-GB"/>
              <a:t>Click to edit Master title style</a:t>
            </a:r>
            <a:endParaRPr lang="en-GB" dirty="0"/>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C89860A9-C8F6-5641-983D-303BDE492943}" type="datetime3">
              <a:rPr lang="en-GB" smtClean="0"/>
              <a:t>27 January, 2025</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7" name="Picture Placeholder 7"/>
          <p:cNvSpPr>
            <a:spLocks noGrp="1"/>
          </p:cNvSpPr>
          <p:nvPr>
            <p:ph type="pic" sz="quarter" idx="12"/>
          </p:nvPr>
        </p:nvSpPr>
        <p:spPr>
          <a:xfrm>
            <a:off x="403257" y="1295399"/>
            <a:ext cx="8361331" cy="3048873"/>
          </a:xfrm>
        </p:spPr>
        <p:txBody>
          <a:bodyPr/>
          <a:lstStyle/>
          <a:p>
            <a:r>
              <a:rPr lang="en-GB"/>
              <a:t>Click icon to add picture</a:t>
            </a:r>
            <a:endParaRPr lang="en-GB" dirty="0"/>
          </a:p>
        </p:txBody>
      </p:sp>
    </p:spTree>
    <p:extLst>
      <p:ext uri="{BB962C8B-B14F-4D97-AF65-F5344CB8AC3E}">
        <p14:creationId xmlns:p14="http://schemas.microsoft.com/office/powerpoint/2010/main" val="231633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88044" y="326919"/>
            <a:ext cx="5393631" cy="493819"/>
          </a:xfrm>
        </p:spPr>
        <p:txBody>
          <a:bodyPr/>
          <a:lstStyle>
            <a:lvl1pPr>
              <a:defRPr sz="4000">
                <a:solidFill>
                  <a:schemeClr val="bg1"/>
                </a:solidFill>
              </a:defRPr>
            </a:lvl1pPr>
          </a:lstStyle>
          <a:p>
            <a:r>
              <a:rPr lang="en-GB"/>
              <a:t>Click to edit Master title style</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0883313-83E3-9442-9127-CC9B3286B845}" type="datetime3">
              <a:rPr lang="en-GB" smtClean="0"/>
              <a:t>27 January, 2025</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10" name="Rectangle 9"/>
          <p:cNvSpPr/>
          <p:nvPr userDrawn="1"/>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11" name="Picture Placeholder 7"/>
          <p:cNvSpPr>
            <a:spLocks noGrp="1"/>
          </p:cNvSpPr>
          <p:nvPr>
            <p:ph type="pic" sz="quarter" idx="12"/>
          </p:nvPr>
        </p:nvSpPr>
        <p:spPr>
          <a:xfrm>
            <a:off x="403257" y="1295399"/>
            <a:ext cx="8361331" cy="3048873"/>
          </a:xfrm>
        </p:spPr>
        <p:txBody>
          <a:bodyPr/>
          <a:lstStyle>
            <a:lvl1pPr>
              <a:defRPr>
                <a:solidFill>
                  <a:schemeClr val="bg1"/>
                </a:solidFill>
              </a:defRPr>
            </a:lvl1pPr>
          </a:lstStyle>
          <a:p>
            <a:r>
              <a:rPr lang="en-GB"/>
              <a:t>Click icon to add picture</a:t>
            </a:r>
            <a:endParaRPr lang="en-GB" dirty="0"/>
          </a:p>
        </p:txBody>
      </p:sp>
    </p:spTree>
    <p:extLst>
      <p:ext uri="{BB962C8B-B14F-4D97-AF65-F5344CB8AC3E}">
        <p14:creationId xmlns:p14="http://schemas.microsoft.com/office/powerpoint/2010/main" val="182978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image" Target="../media/image4.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image" Target="../media/image14.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88042" y="326919"/>
            <a:ext cx="7065029" cy="928687"/>
          </a:xfrm>
          <a:prstGeom prst="rect">
            <a:avLst/>
          </a:prstGeom>
        </p:spPr>
        <p:txBody>
          <a:bodyPr vert="horz" wrap="square" lIns="0" tIns="0" rIns="0" bIns="0" rtlCol="0" anchor="t">
            <a:noAutofit/>
          </a:bodyPr>
          <a:lstStyle/>
          <a:p>
            <a:r>
              <a:rPr lang="en-GB"/>
              <a:t>Click to edit Master title style</a:t>
            </a:r>
            <a:endParaRPr lang="en-GB" dirty="0"/>
          </a:p>
        </p:txBody>
      </p:sp>
      <p:sp>
        <p:nvSpPr>
          <p:cNvPr id="3" name="Text Placeholder 2"/>
          <p:cNvSpPr>
            <a:spLocks noGrp="1"/>
          </p:cNvSpPr>
          <p:nvPr>
            <p:ph type="body" idx="1"/>
          </p:nvPr>
        </p:nvSpPr>
        <p:spPr>
          <a:xfrm>
            <a:off x="375469" y="1256734"/>
            <a:ext cx="7081498" cy="3062391"/>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Picture 6" descr="mb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93101" y="381537"/>
            <a:ext cx="463550" cy="166059"/>
          </a:xfrm>
          <a:prstGeom prst="rect">
            <a:avLst/>
          </a:prstGeom>
        </p:spPr>
      </p:pic>
      <p:sp>
        <p:nvSpPr>
          <p:cNvPr id="9" name="Rectangle 8"/>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6" name="Date Placeholder 5"/>
          <p:cNvSpPr>
            <a:spLocks noGrp="1"/>
          </p:cNvSpPr>
          <p:nvPr>
            <p:ph type="dt" sz="half" idx="2"/>
          </p:nvPr>
        </p:nvSpPr>
        <p:spPr>
          <a:xfrm>
            <a:off x="388042"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77479CD-D821-734C-82AB-22C660C38FD4}" type="datetime3">
              <a:rPr lang="en-GB" smtClean="0"/>
              <a:t>27 January, 2025</a:t>
            </a:fld>
            <a:endParaRPr lang="en-US" dirty="0"/>
          </a:p>
        </p:txBody>
      </p:sp>
      <p:sp>
        <p:nvSpPr>
          <p:cNvPr id="10" name="TextBox 9">
            <a:extLst>
              <a:ext uri="{FF2B5EF4-FFF2-40B4-BE49-F238E27FC236}">
                <a16:creationId xmlns:a16="http://schemas.microsoft.com/office/drawing/2014/main" id="{5E39378C-343D-4022-798C-5D0FA75C7391}"/>
              </a:ext>
            </a:extLst>
          </p:cNvPr>
          <p:cNvSpPr txBox="1"/>
          <p:nvPr>
            <p:extLst>
              <p:ext uri="{1162E1C5-73C7-4A58-AE30-91384D911F3F}">
                <p184:classification xmlns:p184="http://schemas.microsoft.com/office/powerpoint/2018/4/main" val="hdr"/>
              </p:ext>
            </p:extLst>
          </p:nvPr>
        </p:nvSpPr>
        <p:spPr>
          <a:xfrm>
            <a:off x="63500" y="63500"/>
            <a:ext cx="984250"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Sensitivity: Internal use</a:t>
            </a:r>
          </a:p>
        </p:txBody>
      </p:sp>
      <p:sp>
        <p:nvSpPr>
          <p:cNvPr id="12" name="TextBox 11">
            <a:extLst>
              <a:ext uri="{FF2B5EF4-FFF2-40B4-BE49-F238E27FC236}">
                <a16:creationId xmlns:a16="http://schemas.microsoft.com/office/drawing/2014/main" id="{3180C76B-2DA6-DB34-6CD3-1455E2433232}"/>
              </a:ext>
            </a:extLst>
          </p:cNvPr>
          <p:cNvSpPr txBox="1"/>
          <p:nvPr>
            <p:extLst>
              <p:ext uri="{1162E1C5-73C7-4A58-AE30-91384D911F3F}">
                <p184:classification xmlns:p184="http://schemas.microsoft.com/office/powerpoint/2018/4/main" val="ftr"/>
              </p:ext>
            </p:extLst>
          </p:nvPr>
        </p:nvSpPr>
        <p:spPr>
          <a:xfrm>
            <a:off x="63500" y="4958080"/>
            <a:ext cx="984250"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Sensitivity: Internal use</a:t>
            </a:r>
          </a:p>
        </p:txBody>
      </p:sp>
    </p:spTree>
    <p:extLst>
      <p:ext uri="{BB962C8B-B14F-4D97-AF65-F5344CB8AC3E}">
        <p14:creationId xmlns:p14="http://schemas.microsoft.com/office/powerpoint/2010/main" val="13254452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50" r:id="rId3"/>
    <p:sldLayoutId id="2147483682" r:id="rId4"/>
    <p:sldLayoutId id="2147483673" r:id="rId5"/>
    <p:sldLayoutId id="2147483680" r:id="rId6"/>
    <p:sldLayoutId id="2147483674" r:id="rId7"/>
    <p:sldLayoutId id="2147483675" r:id="rId8"/>
    <p:sldLayoutId id="2147483676" r:id="rId9"/>
    <p:sldLayoutId id="2147483677" r:id="rId10"/>
    <p:sldLayoutId id="2147483678" r:id="rId11"/>
    <p:sldLayoutId id="2147483679" r:id="rId12"/>
  </p:sldLayoutIdLst>
  <p:hf hdr="0" ftr="0"/>
  <p:txStyles>
    <p:title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wrap="square"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27 January, 2025</a:t>
            </a:fld>
            <a:endParaRPr lang="en-US" dirty="0"/>
          </a:p>
        </p:txBody>
      </p:sp>
      <p:sp>
        <p:nvSpPr>
          <p:cNvPr id="11" name="Rectangle 10"/>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
        <p:nvSpPr>
          <p:cNvPr id="6" name="TextBox 5">
            <a:extLst>
              <a:ext uri="{FF2B5EF4-FFF2-40B4-BE49-F238E27FC236}">
                <a16:creationId xmlns:a16="http://schemas.microsoft.com/office/drawing/2014/main" id="{7C4775D9-D969-C93E-FB33-89DDF29CC2CA}"/>
              </a:ext>
            </a:extLst>
          </p:cNvPr>
          <p:cNvSpPr txBox="1"/>
          <p:nvPr>
            <p:extLst>
              <p:ext uri="{1162E1C5-73C7-4A58-AE30-91384D911F3F}">
                <p184:classification xmlns:p184="http://schemas.microsoft.com/office/powerpoint/2018/4/main" val="hdr"/>
              </p:ext>
            </p:extLst>
          </p:nvPr>
        </p:nvSpPr>
        <p:spPr>
          <a:xfrm>
            <a:off x="63500" y="63500"/>
            <a:ext cx="984250"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Sensitivity: Internal use</a:t>
            </a:r>
          </a:p>
        </p:txBody>
      </p:sp>
      <p:sp>
        <p:nvSpPr>
          <p:cNvPr id="8" name="TextBox 7">
            <a:extLst>
              <a:ext uri="{FF2B5EF4-FFF2-40B4-BE49-F238E27FC236}">
                <a16:creationId xmlns:a16="http://schemas.microsoft.com/office/drawing/2014/main" id="{C18372E2-40B6-BE75-A56F-E604C3643666}"/>
              </a:ext>
            </a:extLst>
          </p:cNvPr>
          <p:cNvSpPr txBox="1"/>
          <p:nvPr>
            <p:extLst>
              <p:ext uri="{1162E1C5-73C7-4A58-AE30-91384D911F3F}">
                <p184:classification xmlns:p184="http://schemas.microsoft.com/office/powerpoint/2018/4/main" val="ftr"/>
              </p:ext>
            </p:extLst>
          </p:nvPr>
        </p:nvSpPr>
        <p:spPr>
          <a:xfrm>
            <a:off x="63500" y="4958080"/>
            <a:ext cx="984250"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Sensitivity: Internal use</a:t>
            </a:r>
          </a:p>
        </p:txBody>
      </p:sp>
    </p:spTree>
    <p:extLst>
      <p:ext uri="{BB962C8B-B14F-4D97-AF65-F5344CB8AC3E}">
        <p14:creationId xmlns:p14="http://schemas.microsoft.com/office/powerpoint/2010/main" val="1869382856"/>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Lst>
  <p:hf hdr="0" ftr="0"/>
  <p:txStyles>
    <p:title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4380995"/>
            <a:ext cx="9144000" cy="762505"/>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88043" y="256365"/>
            <a:ext cx="5388409" cy="1246495"/>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805" y="382030"/>
            <a:ext cx="1065877" cy="381831"/>
          </a:xfrm>
          <a:prstGeom prst="rect">
            <a:avLst/>
          </a:prstGeom>
        </p:spPr>
      </p:pic>
      <p:pic>
        <p:nvPicPr>
          <p:cNvPr id="13" name="Picture 12" descr="logoH.em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4"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27 January, 2025</a:t>
            </a:fld>
            <a:endParaRPr lang="en-US" dirty="0"/>
          </a:p>
        </p:txBody>
      </p:sp>
      <p:sp>
        <p:nvSpPr>
          <p:cNvPr id="17" name="Rectangle 16"/>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6" name="TextBox 5">
            <a:extLst>
              <a:ext uri="{FF2B5EF4-FFF2-40B4-BE49-F238E27FC236}">
                <a16:creationId xmlns:a16="http://schemas.microsoft.com/office/drawing/2014/main" id="{1DF1B57D-B95F-734D-160F-FBE820F40AAC}"/>
              </a:ext>
            </a:extLst>
          </p:cNvPr>
          <p:cNvSpPr txBox="1"/>
          <p:nvPr>
            <p:extLst>
              <p:ext uri="{1162E1C5-73C7-4A58-AE30-91384D911F3F}">
                <p184:classification xmlns:p184="http://schemas.microsoft.com/office/powerpoint/2018/4/main" val="hdr"/>
              </p:ext>
            </p:extLst>
          </p:nvPr>
        </p:nvSpPr>
        <p:spPr>
          <a:xfrm>
            <a:off x="63500" y="63500"/>
            <a:ext cx="984250"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Sensitivity: Internal use</a:t>
            </a:r>
          </a:p>
        </p:txBody>
      </p:sp>
      <p:sp>
        <p:nvSpPr>
          <p:cNvPr id="8" name="TextBox 7">
            <a:extLst>
              <a:ext uri="{FF2B5EF4-FFF2-40B4-BE49-F238E27FC236}">
                <a16:creationId xmlns:a16="http://schemas.microsoft.com/office/drawing/2014/main" id="{757583A2-5F62-37D1-FA23-7118A945847D}"/>
              </a:ext>
            </a:extLst>
          </p:cNvPr>
          <p:cNvSpPr txBox="1"/>
          <p:nvPr>
            <p:extLst>
              <p:ext uri="{1162E1C5-73C7-4A58-AE30-91384D911F3F}">
                <p184:classification xmlns:p184="http://schemas.microsoft.com/office/powerpoint/2018/4/main" val="ftr"/>
              </p:ext>
            </p:extLst>
          </p:nvPr>
        </p:nvSpPr>
        <p:spPr>
          <a:xfrm>
            <a:off x="63500" y="4958080"/>
            <a:ext cx="984250"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Sensitivity: Internal use</a:t>
            </a:r>
          </a:p>
        </p:txBody>
      </p:sp>
    </p:spTree>
    <p:extLst>
      <p:ext uri="{BB962C8B-B14F-4D97-AF65-F5344CB8AC3E}">
        <p14:creationId xmlns:p14="http://schemas.microsoft.com/office/powerpoint/2010/main" val="3850736126"/>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62" r:id="rId3"/>
    <p:sldLayoutId id="2147483663" r:id="rId4"/>
    <p:sldLayoutId id="2147483664" r:id="rId5"/>
  </p:sldLayoutIdLst>
  <p:hf hdr="0" ftr="0"/>
  <p:txStyles>
    <p:titleStyle>
      <a:lvl1pPr algn="l" defTabSz="457200" rtl="0" eaLnBrk="1" latinLnBrk="0" hangingPunct="1">
        <a:lnSpc>
          <a:spcPts val="4800"/>
        </a:lnSpc>
        <a:spcBef>
          <a:spcPct val="0"/>
        </a:spcBef>
        <a:buNone/>
        <a:defRPr sz="46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mn-cs"/>
        </a:defRPr>
      </a:lvl2pPr>
      <a:lvl3pPr marL="233363" indent="-233363"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3pPr>
      <a:lvl4pPr marL="473075" indent="-228600" algn="l" defTabSz="541338"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4pPr>
      <a:lvl5pPr marL="719138" indent="-230188"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1"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13"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0ABF9059-2BCA-7548-ABD1-121CD61CD08A}" type="datetime3">
              <a:rPr lang="en-GB" smtClean="0"/>
              <a:t>27 January, 2025</a:t>
            </a:fld>
            <a:endParaRPr lang="en-US" dirty="0"/>
          </a:p>
        </p:txBody>
      </p:sp>
      <p:sp>
        <p:nvSpPr>
          <p:cNvPr id="10" name="Rectangle 9"/>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
        <p:nvSpPr>
          <p:cNvPr id="5" name="TextBox 4">
            <a:extLst>
              <a:ext uri="{FF2B5EF4-FFF2-40B4-BE49-F238E27FC236}">
                <a16:creationId xmlns:a16="http://schemas.microsoft.com/office/drawing/2014/main" id="{AD988FC1-BBE4-E7EA-4677-F98BB865FD26}"/>
              </a:ext>
            </a:extLst>
          </p:cNvPr>
          <p:cNvSpPr txBox="1"/>
          <p:nvPr>
            <p:extLst>
              <p:ext uri="{1162E1C5-73C7-4A58-AE30-91384D911F3F}">
                <p184:classification xmlns:p184="http://schemas.microsoft.com/office/powerpoint/2018/4/main" val="hdr"/>
              </p:ext>
            </p:extLst>
          </p:nvPr>
        </p:nvSpPr>
        <p:spPr>
          <a:xfrm>
            <a:off x="63500" y="63500"/>
            <a:ext cx="984250"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Sensitivity: Internal use</a:t>
            </a:r>
          </a:p>
        </p:txBody>
      </p:sp>
      <p:sp>
        <p:nvSpPr>
          <p:cNvPr id="6" name="TextBox 5">
            <a:extLst>
              <a:ext uri="{FF2B5EF4-FFF2-40B4-BE49-F238E27FC236}">
                <a16:creationId xmlns:a16="http://schemas.microsoft.com/office/drawing/2014/main" id="{208B1B4A-0695-E9A2-4C30-3C4974918E1B}"/>
              </a:ext>
            </a:extLst>
          </p:cNvPr>
          <p:cNvSpPr txBox="1"/>
          <p:nvPr>
            <p:extLst>
              <p:ext uri="{1162E1C5-73C7-4A58-AE30-91384D911F3F}">
                <p184:classification xmlns:p184="http://schemas.microsoft.com/office/powerpoint/2018/4/main" val="ftr"/>
              </p:ext>
            </p:extLst>
          </p:nvPr>
        </p:nvSpPr>
        <p:spPr>
          <a:xfrm>
            <a:off x="63500" y="4958080"/>
            <a:ext cx="984250"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Sensitivity: Internal use</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74985-DA25-6838-F8C4-A4E0C65F9CAE}"/>
              </a:ext>
            </a:extLst>
          </p:cNvPr>
          <p:cNvSpPr>
            <a:spLocks noGrp="1"/>
          </p:cNvSpPr>
          <p:nvPr>
            <p:ph idx="1"/>
          </p:nvPr>
        </p:nvSpPr>
        <p:spPr/>
        <p:txBody>
          <a:bodyPr/>
          <a:lstStyle/>
          <a:p>
            <a:r>
              <a:rPr lang="en-GB" dirty="0">
                <a:latin typeface="+mn-lt"/>
              </a:rPr>
              <a:t>BMA GPC England &amp;</a:t>
            </a:r>
          </a:p>
          <a:p>
            <a:r>
              <a:rPr lang="en-GB" dirty="0">
                <a:latin typeface="+mn-lt"/>
              </a:rPr>
              <a:t>Consultants Committee</a:t>
            </a:r>
          </a:p>
        </p:txBody>
      </p:sp>
      <p:sp>
        <p:nvSpPr>
          <p:cNvPr id="3" name="Title 2">
            <a:extLst>
              <a:ext uri="{FF2B5EF4-FFF2-40B4-BE49-F238E27FC236}">
                <a16:creationId xmlns:a16="http://schemas.microsoft.com/office/drawing/2014/main" id="{E8B2720C-5333-5EDC-0AB3-EFC5DADBB41D}"/>
              </a:ext>
            </a:extLst>
          </p:cNvPr>
          <p:cNvSpPr>
            <a:spLocks noGrp="1"/>
          </p:cNvSpPr>
          <p:nvPr>
            <p:ph type="title"/>
          </p:nvPr>
        </p:nvSpPr>
        <p:spPr/>
        <p:txBody>
          <a:bodyPr/>
          <a:lstStyle/>
          <a:p>
            <a:r>
              <a:rPr lang="en-GB" dirty="0"/>
              <a:t>GP Collective Action	</a:t>
            </a:r>
          </a:p>
        </p:txBody>
      </p:sp>
      <p:sp>
        <p:nvSpPr>
          <p:cNvPr id="4" name="Date Placeholder 3">
            <a:extLst>
              <a:ext uri="{FF2B5EF4-FFF2-40B4-BE49-F238E27FC236}">
                <a16:creationId xmlns:a16="http://schemas.microsoft.com/office/drawing/2014/main" id="{BB8AC305-6344-1106-5B09-035B38B18385}"/>
              </a:ext>
            </a:extLst>
          </p:cNvPr>
          <p:cNvSpPr>
            <a:spLocks noGrp="1"/>
          </p:cNvSpPr>
          <p:nvPr>
            <p:ph type="dt" sz="half" idx="2"/>
          </p:nvPr>
        </p:nvSpPr>
        <p:spPr/>
        <p:txBody>
          <a:bodyPr/>
          <a:lstStyle/>
          <a:p>
            <a:fld id="{720B5B47-3CF9-9543-849A-170F8D3A42D1}" type="datetime3">
              <a:rPr lang="en-GB" smtClean="0"/>
              <a:t>27 January, 2025</a:t>
            </a:fld>
            <a:endParaRPr lang="en-US" dirty="0"/>
          </a:p>
        </p:txBody>
      </p:sp>
    </p:spTree>
    <p:extLst>
      <p:ext uri="{BB962C8B-B14F-4D97-AF65-F5344CB8AC3E}">
        <p14:creationId xmlns:p14="http://schemas.microsoft.com/office/powerpoint/2010/main" val="27863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76012" cy="493819"/>
          </a:xfrm>
        </p:spPr>
        <p:txBody>
          <a:bodyPr wrap="square" anchor="t">
            <a:normAutofit/>
          </a:bodyPr>
          <a:lstStyle/>
          <a:p>
            <a:r>
              <a:rPr lang="en-GB" sz="2500" dirty="0"/>
              <a:t>Why are GPs taking action?</a:t>
            </a:r>
          </a:p>
        </p:txBody>
      </p:sp>
      <p:sp>
        <p:nvSpPr>
          <p:cNvPr id="5" name="Slide Number Placeholder 4"/>
          <p:cNvSpPr>
            <a:spLocks noGrp="1"/>
          </p:cNvSpPr>
          <p:nvPr>
            <p:ph type="sldNum" sz="quarter" idx="4"/>
          </p:nvPr>
        </p:nvSpPr>
        <p:spPr>
          <a:xfrm>
            <a:off x="8293101" y="4784345"/>
            <a:ext cx="256114" cy="123111"/>
          </a:xfrm>
        </p:spPr>
        <p:txBody>
          <a:bodyPr wrap="square" anchor="ctr">
            <a:normAutofit/>
          </a:bodyPr>
          <a:lstStyle/>
          <a:p>
            <a:pPr>
              <a:spcAft>
                <a:spcPts val="600"/>
              </a:spcAft>
            </a:pPr>
            <a:fld id="{E4E00EF0-048C-114D-ADD5-1D5ACA69D45F}" type="slidenum">
              <a:rPr lang="en-GB" smtClean="0"/>
              <a:pPr>
                <a:spcAft>
                  <a:spcPts val="600"/>
                </a:spcAft>
              </a:pPr>
              <a:t>2</a:t>
            </a:fld>
            <a:endParaRPr lang="en-GB"/>
          </a:p>
        </p:txBody>
      </p:sp>
      <p:graphicFrame>
        <p:nvGraphicFramePr>
          <p:cNvPr id="7" name="Content Placeholder 2">
            <a:extLst>
              <a:ext uri="{FF2B5EF4-FFF2-40B4-BE49-F238E27FC236}">
                <a16:creationId xmlns:a16="http://schemas.microsoft.com/office/drawing/2014/main" id="{E3AB76A2-D666-E8C0-8C71-0A016B373B44}"/>
              </a:ext>
            </a:extLst>
          </p:cNvPr>
          <p:cNvGraphicFramePr>
            <a:graphicFrameLocks noGrp="1"/>
          </p:cNvGraphicFramePr>
          <p:nvPr>
            <p:ph type="chart" sz="quarter" idx="13"/>
            <p:extLst>
              <p:ext uri="{D42A27DB-BD31-4B8C-83A1-F6EECF244321}">
                <p14:modId xmlns:p14="http://schemas.microsoft.com/office/powerpoint/2010/main" val="779005649"/>
              </p:ext>
            </p:extLst>
          </p:nvPr>
        </p:nvGraphicFramePr>
        <p:xfrm>
          <a:off x="293915" y="1070891"/>
          <a:ext cx="8595108" cy="28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a:extLst>
              <a:ext uri="{FF2B5EF4-FFF2-40B4-BE49-F238E27FC236}">
                <a16:creationId xmlns:a16="http://schemas.microsoft.com/office/drawing/2014/main" id="{68AEA408-DBA6-0875-BBF0-92DDDF6AF956}"/>
              </a:ext>
            </a:extLst>
          </p:cNvPr>
          <p:cNvGrpSpPr/>
          <p:nvPr/>
        </p:nvGrpSpPr>
        <p:grpSpPr>
          <a:xfrm>
            <a:off x="765222" y="3732397"/>
            <a:ext cx="7915707" cy="680424"/>
            <a:chOff x="404726" y="0"/>
            <a:chExt cx="7915707" cy="680424"/>
          </a:xfrm>
        </p:grpSpPr>
        <p:sp>
          <p:nvSpPr>
            <p:cNvPr id="14" name="Rectangle: Rounded Corners 13">
              <a:extLst>
                <a:ext uri="{FF2B5EF4-FFF2-40B4-BE49-F238E27FC236}">
                  <a16:creationId xmlns:a16="http://schemas.microsoft.com/office/drawing/2014/main" id="{431B327E-023F-FD52-7E12-16838B48856F}"/>
                </a:ext>
              </a:extLst>
            </p:cNvPr>
            <p:cNvSpPr/>
            <p:nvPr/>
          </p:nvSpPr>
          <p:spPr>
            <a:xfrm>
              <a:off x="404726" y="0"/>
              <a:ext cx="7915707" cy="68042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5" name="Rectangle: Rounded Corners 4">
              <a:extLst>
                <a:ext uri="{FF2B5EF4-FFF2-40B4-BE49-F238E27FC236}">
                  <a16:creationId xmlns:a16="http://schemas.microsoft.com/office/drawing/2014/main" id="{366EF215-3A01-DC90-C845-43A10B6111A3}"/>
                </a:ext>
              </a:extLst>
            </p:cNvPr>
            <p:cNvSpPr txBox="1"/>
            <p:nvPr/>
          </p:nvSpPr>
          <p:spPr>
            <a:xfrm>
              <a:off x="437942" y="33216"/>
              <a:ext cx="7849275" cy="6139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412" tIns="0" rIns="227412" bIns="0" numCol="1" spcCol="1270" anchor="ctr" anchorCtr="0">
              <a:noAutofit/>
            </a:bodyPr>
            <a:lstStyle/>
            <a:p>
              <a:pPr marL="0" lvl="0" indent="0" algn="ctr" defTabSz="800100">
                <a:lnSpc>
                  <a:spcPct val="90000"/>
                </a:lnSpc>
                <a:spcBef>
                  <a:spcPct val="0"/>
                </a:spcBef>
                <a:spcAft>
                  <a:spcPct val="35000"/>
                </a:spcAft>
                <a:buNone/>
              </a:pPr>
              <a:r>
                <a:rPr lang="en-GB" sz="2800" kern="1200" dirty="0"/>
                <a:t>We need YOUR support.</a:t>
              </a:r>
              <a:endParaRPr lang="en-US" sz="2800" kern="1200" dirty="0"/>
            </a:p>
          </p:txBody>
        </p:sp>
      </p:grpSp>
    </p:spTree>
    <p:extLst>
      <p:ext uri="{BB962C8B-B14F-4D97-AF65-F5344CB8AC3E}">
        <p14:creationId xmlns:p14="http://schemas.microsoft.com/office/powerpoint/2010/main" val="361064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74F15F-D490-371E-FA0F-7A2F8D504B29}"/>
              </a:ext>
            </a:extLst>
          </p:cNvPr>
          <p:cNvSpPr>
            <a:spLocks noGrp="1"/>
          </p:cNvSpPr>
          <p:nvPr>
            <p:ph type="sldNum" sz="quarter" idx="4"/>
          </p:nvPr>
        </p:nvSpPr>
        <p:spPr/>
        <p:txBody>
          <a:bodyPr/>
          <a:lstStyle/>
          <a:p>
            <a:fld id="{E4E00EF0-048C-114D-ADD5-1D5ACA69D45F}" type="slidenum">
              <a:rPr lang="en-GB" smtClean="0"/>
              <a:pPr/>
              <a:t>3</a:t>
            </a:fld>
            <a:endParaRPr lang="en-GB" dirty="0"/>
          </a:p>
        </p:txBody>
      </p:sp>
      <p:pic>
        <p:nvPicPr>
          <p:cNvPr id="5" name="Picture 4" descr="A graph of numbers and numbers of patients&#10;&#10;Description automatically generated with medium confidence">
            <a:extLst>
              <a:ext uri="{FF2B5EF4-FFF2-40B4-BE49-F238E27FC236}">
                <a16:creationId xmlns:a16="http://schemas.microsoft.com/office/drawing/2014/main" id="{067DA602-1892-4D65-402D-BC5102AF49DA}"/>
              </a:ext>
            </a:extLst>
          </p:cNvPr>
          <p:cNvPicPr>
            <a:picLocks noChangeAspect="1"/>
          </p:cNvPicPr>
          <p:nvPr/>
        </p:nvPicPr>
        <p:blipFill>
          <a:blip r:embed="rId2"/>
          <a:stretch>
            <a:fillRect/>
          </a:stretch>
        </p:blipFill>
        <p:spPr>
          <a:xfrm>
            <a:off x="3808675" y="1258157"/>
            <a:ext cx="5134373" cy="3005789"/>
          </a:xfrm>
          <a:prstGeom prst="rect">
            <a:avLst/>
          </a:prstGeom>
        </p:spPr>
      </p:pic>
      <p:sp>
        <p:nvSpPr>
          <p:cNvPr id="6" name="Content Placeholder 2">
            <a:extLst>
              <a:ext uri="{FF2B5EF4-FFF2-40B4-BE49-F238E27FC236}">
                <a16:creationId xmlns:a16="http://schemas.microsoft.com/office/drawing/2014/main" id="{12A804D2-DD3C-3D73-8CE0-822753503B79}"/>
              </a:ext>
            </a:extLst>
          </p:cNvPr>
          <p:cNvSpPr txBox="1">
            <a:spLocks/>
          </p:cNvSpPr>
          <p:nvPr/>
        </p:nvSpPr>
        <p:spPr>
          <a:xfrm>
            <a:off x="280465" y="1354363"/>
            <a:ext cx="3234012" cy="3132099"/>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r>
              <a:rPr lang="en-GB" sz="1800" dirty="0">
                <a:latin typeface="+mn-lt"/>
                <a:ea typeface="Aptos" panose="020B0004020202020204" pitchFamily="34" charset="0"/>
              </a:rPr>
              <a:t>We have lost over 2,000 practices since September 2010.</a:t>
            </a:r>
          </a:p>
          <a:p>
            <a:pPr lvl="2"/>
            <a:endParaRPr lang="en-GB" sz="1800" dirty="0">
              <a:latin typeface="+mn-lt"/>
              <a:ea typeface="Aptos" panose="020B0004020202020204" pitchFamily="34" charset="0"/>
            </a:endParaRPr>
          </a:p>
          <a:p>
            <a:pPr lvl="2"/>
            <a:r>
              <a:rPr lang="en-GB" sz="1800" dirty="0">
                <a:effectLst/>
                <a:latin typeface="+mn-lt"/>
                <a:ea typeface="Aptos" panose="020B0004020202020204" pitchFamily="34" charset="0"/>
              </a:rPr>
              <a:t>We have also lost over 1,200 GPs since 2015. As a result, each GP is now responsible for an average of 2,264 patients. </a:t>
            </a:r>
          </a:p>
          <a:p>
            <a:pPr lvl="2"/>
            <a:endParaRPr lang="en-GB" sz="1600" dirty="0">
              <a:solidFill>
                <a:srgbClr val="000000"/>
              </a:solidFill>
              <a:latin typeface="Calibri" panose="020F0502020204030204" pitchFamily="34" charset="0"/>
              <a:ea typeface="Aptos" panose="020B0004020202020204" pitchFamily="34" charset="0"/>
            </a:endParaRPr>
          </a:p>
          <a:p>
            <a:pPr lvl="2"/>
            <a:endParaRPr lang="en-GB" dirty="0">
              <a:solidFill>
                <a:srgbClr val="FF0000"/>
              </a:solidFill>
            </a:endParaRPr>
          </a:p>
        </p:txBody>
      </p:sp>
      <p:sp>
        <p:nvSpPr>
          <p:cNvPr id="7" name="Title 1">
            <a:extLst>
              <a:ext uri="{FF2B5EF4-FFF2-40B4-BE49-F238E27FC236}">
                <a16:creationId xmlns:a16="http://schemas.microsoft.com/office/drawing/2014/main" id="{07CCBD5B-F160-247C-36CD-EDD39B232177}"/>
              </a:ext>
            </a:extLst>
          </p:cNvPr>
          <p:cNvSpPr>
            <a:spLocks noGrp="1"/>
          </p:cNvSpPr>
          <p:nvPr>
            <p:ph type="title"/>
          </p:nvPr>
        </p:nvSpPr>
        <p:spPr>
          <a:xfrm>
            <a:off x="388043" y="326919"/>
            <a:ext cx="7068923" cy="493819"/>
          </a:xfrm>
        </p:spPr>
        <p:txBody>
          <a:bodyPr/>
          <a:lstStyle/>
          <a:p>
            <a:r>
              <a:rPr lang="en-GB" sz="2800" dirty="0"/>
              <a:t>Why are GPs taking action?</a:t>
            </a:r>
          </a:p>
        </p:txBody>
      </p:sp>
    </p:spTree>
    <p:extLst>
      <p:ext uri="{BB962C8B-B14F-4D97-AF65-F5344CB8AC3E}">
        <p14:creationId xmlns:p14="http://schemas.microsoft.com/office/powerpoint/2010/main" val="259972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7F188-3605-136B-C677-4299B546C8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E73365-AD82-B3BC-3C27-1E304E8DBE39}"/>
              </a:ext>
            </a:extLst>
          </p:cNvPr>
          <p:cNvSpPr>
            <a:spLocks noGrp="1"/>
          </p:cNvSpPr>
          <p:nvPr>
            <p:ph type="title"/>
          </p:nvPr>
        </p:nvSpPr>
        <p:spPr/>
        <p:txBody>
          <a:bodyPr/>
          <a:lstStyle/>
          <a:p>
            <a:r>
              <a:rPr lang="en-GB" sz="2800" dirty="0"/>
              <a:t>Why are GPs taking action?</a:t>
            </a:r>
          </a:p>
        </p:txBody>
      </p:sp>
      <p:sp>
        <p:nvSpPr>
          <p:cNvPr id="3" name="Content Placeholder 2">
            <a:extLst>
              <a:ext uri="{FF2B5EF4-FFF2-40B4-BE49-F238E27FC236}">
                <a16:creationId xmlns:a16="http://schemas.microsoft.com/office/drawing/2014/main" id="{242C1FEA-2675-7339-E47A-2A95C314CC9B}"/>
              </a:ext>
            </a:extLst>
          </p:cNvPr>
          <p:cNvSpPr>
            <a:spLocks noGrp="1"/>
          </p:cNvSpPr>
          <p:nvPr>
            <p:ph idx="1"/>
          </p:nvPr>
        </p:nvSpPr>
        <p:spPr>
          <a:xfrm>
            <a:off x="375469" y="999858"/>
            <a:ext cx="7081498" cy="3319267"/>
          </a:xfrm>
        </p:spPr>
        <p:txBody>
          <a:bodyPr/>
          <a:lstStyle/>
          <a:p>
            <a:pPr lvl="2"/>
            <a:endParaRPr lang="en-GB" sz="1800" b="1" dirty="0">
              <a:latin typeface="Calibri" panose="020F0502020204030204" pitchFamily="34" charset="0"/>
              <a:ea typeface="Aptos" panose="020B0004020202020204" pitchFamily="34" charset="0"/>
            </a:endParaRPr>
          </a:p>
          <a:p>
            <a:pPr lvl="2"/>
            <a:endParaRPr lang="en-GB" sz="1800" b="1" dirty="0">
              <a:latin typeface="Calibri" panose="020F0502020204030204" pitchFamily="34" charset="0"/>
              <a:ea typeface="Aptos" panose="020B0004020202020204" pitchFamily="34" charset="0"/>
            </a:endParaRPr>
          </a:p>
          <a:p>
            <a:pPr lvl="2"/>
            <a:endParaRPr lang="en-GB" sz="1800" b="1" dirty="0">
              <a:latin typeface="Calibri" panose="020F0502020204030204" pitchFamily="34" charset="0"/>
              <a:ea typeface="Aptos" panose="020B0004020202020204" pitchFamily="34" charset="0"/>
            </a:endParaRPr>
          </a:p>
          <a:p>
            <a:pPr marL="0" lvl="2" indent="0">
              <a:buNone/>
            </a:pPr>
            <a:endParaRPr lang="en-GB" sz="1800" dirty="0">
              <a:effectLst/>
              <a:latin typeface="Calibri" panose="020F0502020204030204" pitchFamily="34" charset="0"/>
              <a:ea typeface="Aptos" panose="020B0004020202020204" pitchFamily="34" charset="0"/>
            </a:endParaRPr>
          </a:p>
        </p:txBody>
      </p:sp>
      <p:sp>
        <p:nvSpPr>
          <p:cNvPr id="5" name="Slide Number Placeholder 4">
            <a:extLst>
              <a:ext uri="{FF2B5EF4-FFF2-40B4-BE49-F238E27FC236}">
                <a16:creationId xmlns:a16="http://schemas.microsoft.com/office/drawing/2014/main" id="{05C715C9-361B-D6C8-3813-910730E807CA}"/>
              </a:ext>
            </a:extLst>
          </p:cNvPr>
          <p:cNvSpPr>
            <a:spLocks noGrp="1"/>
          </p:cNvSpPr>
          <p:nvPr>
            <p:ph type="sldNum" sz="quarter" idx="4"/>
          </p:nvPr>
        </p:nvSpPr>
        <p:spPr/>
        <p:txBody>
          <a:bodyPr/>
          <a:lstStyle/>
          <a:p>
            <a:fld id="{E4E00EF0-048C-114D-ADD5-1D5ACA69D45F}" type="slidenum">
              <a:rPr lang="en-GB" smtClean="0"/>
              <a:pPr/>
              <a:t>4</a:t>
            </a:fld>
            <a:endParaRPr lang="en-GB" dirty="0"/>
          </a:p>
        </p:txBody>
      </p:sp>
      <p:sp>
        <p:nvSpPr>
          <p:cNvPr id="7" name="Content Placeholder 2">
            <a:extLst>
              <a:ext uri="{FF2B5EF4-FFF2-40B4-BE49-F238E27FC236}">
                <a16:creationId xmlns:a16="http://schemas.microsoft.com/office/drawing/2014/main" id="{380064D5-3824-C0E3-D8CB-888EDA419A20}"/>
              </a:ext>
            </a:extLst>
          </p:cNvPr>
          <p:cNvSpPr txBox="1">
            <a:spLocks/>
          </p:cNvSpPr>
          <p:nvPr/>
        </p:nvSpPr>
        <p:spPr>
          <a:xfrm>
            <a:off x="277968" y="999858"/>
            <a:ext cx="8588064" cy="3319267"/>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buNone/>
            </a:pPr>
            <a:endParaRPr lang="en-GB" sz="1600" dirty="0">
              <a:solidFill>
                <a:srgbClr val="000000"/>
              </a:solidFill>
              <a:latin typeface="Calibri" panose="020F0502020204030204" pitchFamily="34" charset="0"/>
              <a:ea typeface="Aptos" panose="020B0004020202020204" pitchFamily="34" charset="0"/>
            </a:endParaRPr>
          </a:p>
          <a:p>
            <a:pPr lvl="2"/>
            <a:r>
              <a:rPr lang="en-GB" sz="1800" kern="100" dirty="0">
                <a:latin typeface="+mn-lt"/>
                <a:ea typeface="Aptos" panose="020B0004020202020204" pitchFamily="34" charset="0"/>
                <a:cs typeface="Times New Roman" panose="02020603050405020304" pitchFamily="18" charset="0"/>
              </a:rPr>
              <a:t>Approximately 39 million standard (non-Covid-19 vaccination) appointments were delivered in general practice in October 2024, with an average of </a:t>
            </a:r>
            <a:r>
              <a:rPr lang="en-GB" sz="1800" b="1" kern="100" dirty="0">
                <a:latin typeface="+mn-lt"/>
                <a:ea typeface="Aptos" panose="020B0004020202020204" pitchFamily="34" charset="0"/>
                <a:cs typeface="Times New Roman" panose="02020603050405020304" pitchFamily="18" charset="0"/>
              </a:rPr>
              <a:t>1.68 million appointments being delivered per working day. </a:t>
            </a:r>
          </a:p>
          <a:p>
            <a:pPr marL="0" lvl="2" indent="0">
              <a:buNone/>
            </a:pPr>
            <a:endParaRPr lang="en-GB" sz="1800" b="1" kern="100" dirty="0">
              <a:latin typeface="+mn-lt"/>
              <a:ea typeface="Aptos" panose="020B0004020202020204" pitchFamily="34" charset="0"/>
              <a:cs typeface="Times New Roman" panose="02020603050405020304" pitchFamily="18" charset="0"/>
            </a:endParaRPr>
          </a:p>
          <a:p>
            <a:pPr lvl="2"/>
            <a:r>
              <a:rPr lang="en-GB" sz="1800" kern="100" dirty="0">
                <a:effectLst/>
                <a:latin typeface="+mn-lt"/>
                <a:ea typeface="Aptos" panose="020B0004020202020204" pitchFamily="34" charset="0"/>
                <a:cs typeface="Times New Roman" panose="02020603050405020304" pitchFamily="18" charset="0"/>
              </a:rPr>
              <a:t>The average GP practice receives just </a:t>
            </a:r>
            <a:r>
              <a:rPr lang="en-GB" sz="1800" b="1" kern="100" dirty="0">
                <a:effectLst/>
                <a:latin typeface="+mn-lt"/>
                <a:ea typeface="Aptos" panose="020B0004020202020204" pitchFamily="34" charset="0"/>
                <a:cs typeface="Times New Roman" panose="02020603050405020304" pitchFamily="18" charset="0"/>
              </a:rPr>
              <a:t>£112.50 each year per patient </a:t>
            </a:r>
            <a:r>
              <a:rPr lang="en-GB" sz="1800" kern="100" dirty="0">
                <a:effectLst/>
                <a:latin typeface="+mn-lt"/>
                <a:ea typeface="Aptos" panose="020B0004020202020204" pitchFamily="34" charset="0"/>
                <a:cs typeface="Times New Roman" panose="02020603050405020304" pitchFamily="18" charset="0"/>
              </a:rPr>
              <a:t>for essential (core) services – around </a:t>
            </a:r>
            <a:r>
              <a:rPr lang="en-GB" sz="1800" b="1" kern="100" dirty="0">
                <a:effectLst/>
                <a:latin typeface="+mn-lt"/>
                <a:ea typeface="Aptos" panose="020B0004020202020204" pitchFamily="34" charset="0"/>
                <a:cs typeface="Times New Roman" panose="02020603050405020304" pitchFamily="18" charset="0"/>
              </a:rPr>
              <a:t>31p</a:t>
            </a:r>
            <a:r>
              <a:rPr lang="en-GB" sz="1800" kern="100" dirty="0">
                <a:effectLst/>
                <a:latin typeface="+mn-lt"/>
                <a:ea typeface="Aptos" panose="020B0004020202020204" pitchFamily="34" charset="0"/>
                <a:cs typeface="Times New Roman" panose="02020603050405020304" pitchFamily="18" charset="0"/>
              </a:rPr>
              <a:t> per patient per day for unlimited work.</a:t>
            </a:r>
          </a:p>
          <a:p>
            <a:pPr lvl="2">
              <a:defRPr/>
            </a:pPr>
            <a:endParaRPr lang="en-GB" sz="1600" dirty="0">
              <a:solidFill>
                <a:srgbClr val="000000"/>
              </a:solidFill>
              <a:latin typeface="Calibri" panose="020F0502020204030204" pitchFamily="34" charset="0"/>
              <a:ea typeface="Aptos" panose="020B0004020202020204" pitchFamily="34" charset="0"/>
            </a:endParaRPr>
          </a:p>
          <a:p>
            <a:pPr lvl="2">
              <a:defRPr/>
            </a:pPr>
            <a:endParaRPr lang="en-GB" sz="1600" dirty="0">
              <a:solidFill>
                <a:srgbClr val="000000"/>
              </a:solidFill>
              <a:latin typeface="Calibri" panose="020F0502020204030204" pitchFamily="34" charset="0"/>
              <a:ea typeface="Aptos" panose="020B0004020202020204" pitchFamily="34" charset="0"/>
            </a:endParaRPr>
          </a:p>
          <a:p>
            <a:pPr marL="0" lvl="2" indent="0">
              <a:buFont typeface="Lucida Grande"/>
              <a:buNone/>
            </a:pPr>
            <a:endParaRPr lang="en-GB" b="1" i="1" kern="100" dirty="0">
              <a:solidFill>
                <a:srgbClr val="2F5496"/>
              </a:solidFill>
              <a:latin typeface="Calibri" panose="020F0502020204030204" pitchFamily="34" charset="0"/>
              <a:ea typeface="Times New Roman" panose="02020603050405020304" pitchFamily="18" charset="0"/>
              <a:cs typeface="Times New Roman" panose="02020603050405020304" pitchFamily="18" charset="0"/>
            </a:endParaRPr>
          </a:p>
          <a:p>
            <a:pPr lvl="2"/>
            <a:endParaRPr lang="en-GB" dirty="0">
              <a:solidFill>
                <a:srgbClr val="FF0000"/>
              </a:solidFill>
            </a:endParaRPr>
          </a:p>
        </p:txBody>
      </p:sp>
      <p:pic>
        <p:nvPicPr>
          <p:cNvPr id="10" name="Picture 9">
            <a:extLst>
              <a:ext uri="{FF2B5EF4-FFF2-40B4-BE49-F238E27FC236}">
                <a16:creationId xmlns:a16="http://schemas.microsoft.com/office/drawing/2014/main" id="{FC4D9A28-F96D-24C5-70F5-120DB489EE71}"/>
              </a:ext>
            </a:extLst>
          </p:cNvPr>
          <p:cNvPicPr>
            <a:picLocks noChangeAspect="1"/>
          </p:cNvPicPr>
          <p:nvPr/>
        </p:nvPicPr>
        <p:blipFill>
          <a:blip r:embed="rId2"/>
          <a:srcRect t="9069" r="5213" b="1594"/>
          <a:stretch/>
        </p:blipFill>
        <p:spPr>
          <a:xfrm>
            <a:off x="6327495" y="2727930"/>
            <a:ext cx="2132852" cy="1721223"/>
          </a:xfrm>
          <a:prstGeom prst="rect">
            <a:avLst/>
          </a:prstGeom>
        </p:spPr>
      </p:pic>
      <p:cxnSp>
        <p:nvCxnSpPr>
          <p:cNvPr id="12" name="Connector: Curved 11">
            <a:extLst>
              <a:ext uri="{FF2B5EF4-FFF2-40B4-BE49-F238E27FC236}">
                <a16:creationId xmlns:a16="http://schemas.microsoft.com/office/drawing/2014/main" id="{716A776B-B482-127D-66CF-0CF51FF6B03C}"/>
              </a:ext>
            </a:extLst>
          </p:cNvPr>
          <p:cNvCxnSpPr>
            <a:cxnSpLocks/>
          </p:cNvCxnSpPr>
          <p:nvPr/>
        </p:nvCxnSpPr>
        <p:spPr>
          <a:xfrm>
            <a:off x="5308935" y="2800425"/>
            <a:ext cx="665684" cy="58663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602845B-909C-8D7A-7196-D4D377577C51}"/>
              </a:ext>
            </a:extLst>
          </p:cNvPr>
          <p:cNvSpPr txBox="1"/>
          <p:nvPr/>
        </p:nvSpPr>
        <p:spPr>
          <a:xfrm>
            <a:off x="7219898" y="3624219"/>
            <a:ext cx="868404" cy="523220"/>
          </a:xfrm>
          <a:prstGeom prst="rect">
            <a:avLst/>
          </a:prstGeom>
          <a:noFill/>
        </p:spPr>
        <p:txBody>
          <a:bodyPr wrap="square" rtlCol="0">
            <a:spAutoFit/>
          </a:bodyPr>
          <a:lstStyle/>
          <a:p>
            <a:r>
              <a:rPr lang="en-GB" sz="2800" b="1" dirty="0">
                <a:solidFill>
                  <a:schemeClr val="bg1"/>
                </a:solidFill>
              </a:rPr>
              <a:t>31p</a:t>
            </a:r>
          </a:p>
        </p:txBody>
      </p:sp>
    </p:spTree>
    <p:extLst>
      <p:ext uri="{BB962C8B-B14F-4D97-AF65-F5344CB8AC3E}">
        <p14:creationId xmlns:p14="http://schemas.microsoft.com/office/powerpoint/2010/main" val="209777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AAA46-B43E-5007-BADE-56455B0FD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8E3B1-9A05-B963-C50A-5D703C044E5B}"/>
              </a:ext>
            </a:extLst>
          </p:cNvPr>
          <p:cNvSpPr>
            <a:spLocks noGrp="1"/>
          </p:cNvSpPr>
          <p:nvPr>
            <p:ph type="title"/>
          </p:nvPr>
        </p:nvSpPr>
        <p:spPr>
          <a:xfrm>
            <a:off x="388044" y="326919"/>
            <a:ext cx="7047658" cy="493819"/>
          </a:xfrm>
        </p:spPr>
        <p:txBody>
          <a:bodyPr wrap="square" anchor="t">
            <a:normAutofit/>
          </a:bodyPr>
          <a:lstStyle/>
          <a:p>
            <a:r>
              <a:rPr lang="en-GB" sz="2800" dirty="0">
                <a:latin typeface="+mn-lt"/>
              </a:rPr>
              <a:t>Why are GPs taking action</a:t>
            </a:r>
            <a:r>
              <a:rPr lang="en-GB" dirty="0">
                <a:latin typeface="+mn-lt"/>
              </a:rPr>
              <a:t>?</a:t>
            </a:r>
          </a:p>
        </p:txBody>
      </p:sp>
      <p:sp>
        <p:nvSpPr>
          <p:cNvPr id="3" name="Content Placeholder 2">
            <a:extLst>
              <a:ext uri="{FF2B5EF4-FFF2-40B4-BE49-F238E27FC236}">
                <a16:creationId xmlns:a16="http://schemas.microsoft.com/office/drawing/2014/main" id="{96013901-E08F-CE3B-9ACD-18204D4E6CE0}"/>
              </a:ext>
            </a:extLst>
          </p:cNvPr>
          <p:cNvSpPr>
            <a:spLocks noGrp="1"/>
          </p:cNvSpPr>
          <p:nvPr>
            <p:ph idx="1"/>
          </p:nvPr>
        </p:nvSpPr>
        <p:spPr>
          <a:xfrm>
            <a:off x="307751" y="1040554"/>
            <a:ext cx="4324278" cy="3183863"/>
          </a:xfrm>
        </p:spPr>
        <p:txBody>
          <a:bodyPr>
            <a:normAutofit/>
          </a:bodyPr>
          <a:lstStyle/>
          <a:p>
            <a:pPr marL="0" lvl="2" indent="0">
              <a:buNone/>
            </a:pPr>
            <a:endParaRPr lang="en-GB" sz="1900" b="1" dirty="0">
              <a:latin typeface="+mn-lt"/>
            </a:endParaRPr>
          </a:p>
          <a:p>
            <a:pPr lvl="2"/>
            <a:r>
              <a:rPr lang="en-GB" sz="1900" dirty="0">
                <a:latin typeface="+mn-lt"/>
              </a:rPr>
              <a:t>GPC England seeks a </a:t>
            </a:r>
            <a:r>
              <a:rPr lang="en-GB" sz="1900" b="1" dirty="0">
                <a:latin typeface="+mn-lt"/>
              </a:rPr>
              <a:t>new contract </a:t>
            </a:r>
            <a:r>
              <a:rPr lang="en-GB" sz="1900" dirty="0">
                <a:latin typeface="+mn-lt"/>
              </a:rPr>
              <a:t>with additional funding to stabilise practices, employ new GPs, recruit staff, and improve care—without withdrawing services or breaching contracts.</a:t>
            </a:r>
          </a:p>
          <a:p>
            <a:pPr marL="0" lvl="2" indent="0">
              <a:buNone/>
            </a:pPr>
            <a:endParaRPr lang="en-GB" sz="1900" dirty="0">
              <a:latin typeface="+mn-lt"/>
            </a:endParaRPr>
          </a:p>
          <a:p>
            <a:pPr lvl="2"/>
            <a:r>
              <a:rPr lang="en-GB" sz="1900" dirty="0">
                <a:latin typeface="+mn-lt"/>
              </a:rPr>
              <a:t>This is a commissioning issue, </a:t>
            </a:r>
            <a:r>
              <a:rPr lang="en-GB" sz="1900" b="1" dirty="0">
                <a:latin typeface="+mn-lt"/>
              </a:rPr>
              <a:t>not a dispute with secondary care.</a:t>
            </a:r>
          </a:p>
          <a:p>
            <a:pPr marL="0" lvl="2" indent="0">
              <a:buNone/>
            </a:pPr>
            <a:endParaRPr lang="en-GB" sz="1900" dirty="0">
              <a:solidFill>
                <a:schemeClr val="tx1"/>
              </a:solidFill>
              <a:effectLst/>
            </a:endParaRPr>
          </a:p>
        </p:txBody>
      </p:sp>
      <p:sp>
        <p:nvSpPr>
          <p:cNvPr id="5" name="Slide Number Placeholder 4">
            <a:extLst>
              <a:ext uri="{FF2B5EF4-FFF2-40B4-BE49-F238E27FC236}">
                <a16:creationId xmlns:a16="http://schemas.microsoft.com/office/drawing/2014/main" id="{69CACE64-FADC-466C-EDF8-3DF1ED330811}"/>
              </a:ext>
            </a:extLst>
          </p:cNvPr>
          <p:cNvSpPr>
            <a:spLocks noGrp="1"/>
          </p:cNvSpPr>
          <p:nvPr>
            <p:ph type="sldNum" sz="quarter" idx="4"/>
          </p:nvPr>
        </p:nvSpPr>
        <p:spPr>
          <a:xfrm>
            <a:off x="8293101" y="4784345"/>
            <a:ext cx="256114" cy="123111"/>
          </a:xfrm>
        </p:spPr>
        <p:txBody>
          <a:bodyPr wrap="square" anchor="ctr">
            <a:normAutofit/>
          </a:bodyPr>
          <a:lstStyle/>
          <a:p>
            <a:pPr>
              <a:spcAft>
                <a:spcPts val="600"/>
              </a:spcAft>
            </a:pPr>
            <a:fld id="{E4E00EF0-048C-114D-ADD5-1D5ACA69D45F}" type="slidenum">
              <a:rPr lang="en-GB" smtClean="0"/>
              <a:pPr>
                <a:spcAft>
                  <a:spcPts val="600"/>
                </a:spcAft>
              </a:pPr>
              <a:t>5</a:t>
            </a:fld>
            <a:endParaRPr lang="en-GB"/>
          </a:p>
        </p:txBody>
      </p:sp>
      <p:pic>
        <p:nvPicPr>
          <p:cNvPr id="9" name="Picture 8">
            <a:extLst>
              <a:ext uri="{FF2B5EF4-FFF2-40B4-BE49-F238E27FC236}">
                <a16:creationId xmlns:a16="http://schemas.microsoft.com/office/drawing/2014/main" id="{F86C8158-7A24-A814-E453-E8CE29E00911}"/>
              </a:ext>
            </a:extLst>
          </p:cNvPr>
          <p:cNvPicPr>
            <a:picLocks noChangeAspect="1"/>
          </p:cNvPicPr>
          <p:nvPr/>
        </p:nvPicPr>
        <p:blipFill>
          <a:blip r:embed="rId2"/>
          <a:srcRect l="6321" t="3617" r="18246" b="12093"/>
          <a:stretch/>
        </p:blipFill>
        <p:spPr>
          <a:xfrm>
            <a:off x="4993419" y="820738"/>
            <a:ext cx="3927943" cy="3725669"/>
          </a:xfrm>
          <a:prstGeom prst="rect">
            <a:avLst/>
          </a:prstGeom>
        </p:spPr>
      </p:pic>
    </p:spTree>
    <p:extLst>
      <p:ext uri="{BB962C8B-B14F-4D97-AF65-F5344CB8AC3E}">
        <p14:creationId xmlns:p14="http://schemas.microsoft.com/office/powerpoint/2010/main" val="269526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762043" cy="484096"/>
          </a:xfrm>
        </p:spPr>
        <p:txBody>
          <a:bodyPr wrap="square" anchor="t">
            <a:noAutofit/>
          </a:bodyPr>
          <a:lstStyle/>
          <a:p>
            <a:r>
              <a:rPr lang="en-GB" sz="2500" dirty="0"/>
              <a:t>How could GP collective action impact secondary care services?</a:t>
            </a:r>
          </a:p>
        </p:txBody>
      </p:sp>
      <p:sp>
        <p:nvSpPr>
          <p:cNvPr id="5" name="Slide Number Placeholder 4"/>
          <p:cNvSpPr>
            <a:spLocks noGrp="1"/>
          </p:cNvSpPr>
          <p:nvPr>
            <p:ph type="sldNum" sz="quarter" idx="4"/>
          </p:nvPr>
        </p:nvSpPr>
        <p:spPr>
          <a:xfrm>
            <a:off x="8293101" y="4784345"/>
            <a:ext cx="256114" cy="123111"/>
          </a:xfrm>
        </p:spPr>
        <p:txBody>
          <a:bodyPr wrap="square" anchor="ctr">
            <a:normAutofit/>
          </a:bodyPr>
          <a:lstStyle/>
          <a:p>
            <a:pPr>
              <a:spcAft>
                <a:spcPts val="600"/>
              </a:spcAft>
            </a:pPr>
            <a:fld id="{E4E00EF0-048C-114D-ADD5-1D5ACA69D45F}" type="slidenum">
              <a:rPr lang="en-GB" smtClean="0"/>
              <a:pPr>
                <a:spcAft>
                  <a:spcPts val="600"/>
                </a:spcAft>
              </a:pPr>
              <a:t>6</a:t>
            </a:fld>
            <a:endParaRPr lang="en-GB"/>
          </a:p>
        </p:txBody>
      </p:sp>
      <p:graphicFrame>
        <p:nvGraphicFramePr>
          <p:cNvPr id="7" name="Content Placeholder 2">
            <a:extLst>
              <a:ext uri="{FF2B5EF4-FFF2-40B4-BE49-F238E27FC236}">
                <a16:creationId xmlns:a16="http://schemas.microsoft.com/office/drawing/2014/main" id="{9EC849F5-E8F7-A5AB-1470-D6D979FCACE6}"/>
              </a:ext>
            </a:extLst>
          </p:cNvPr>
          <p:cNvGraphicFramePr>
            <a:graphicFrameLocks noGrp="1"/>
          </p:cNvGraphicFramePr>
          <p:nvPr>
            <p:ph type="tbl" sz="quarter" idx="14"/>
            <p:extLst>
              <p:ext uri="{D42A27DB-BD31-4B8C-83A1-F6EECF244321}">
                <p14:modId xmlns:p14="http://schemas.microsoft.com/office/powerpoint/2010/main" val="2346142483"/>
              </p:ext>
            </p:extLst>
          </p:nvPr>
        </p:nvGraphicFramePr>
        <p:xfrm>
          <a:off x="388044" y="965749"/>
          <a:ext cx="8393704" cy="3455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943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754093" cy="493818"/>
          </a:xfrm>
        </p:spPr>
        <p:txBody>
          <a:bodyPr wrap="square" anchor="t">
            <a:noAutofit/>
          </a:bodyPr>
          <a:lstStyle/>
          <a:p>
            <a:r>
              <a:rPr lang="en-GB" sz="2500" dirty="0"/>
              <a:t>How can secondary care colleagues support GPs in this action?</a:t>
            </a:r>
          </a:p>
        </p:txBody>
      </p:sp>
      <p:sp>
        <p:nvSpPr>
          <p:cNvPr id="5" name="Slide Number Placeholder 4"/>
          <p:cNvSpPr>
            <a:spLocks noGrp="1"/>
          </p:cNvSpPr>
          <p:nvPr>
            <p:ph type="sldNum" sz="quarter" idx="4"/>
          </p:nvPr>
        </p:nvSpPr>
        <p:spPr>
          <a:xfrm>
            <a:off x="8293101" y="4784345"/>
            <a:ext cx="256114" cy="123111"/>
          </a:xfrm>
        </p:spPr>
        <p:txBody>
          <a:bodyPr wrap="square" anchor="ctr">
            <a:normAutofit/>
          </a:bodyPr>
          <a:lstStyle/>
          <a:p>
            <a:pPr>
              <a:spcAft>
                <a:spcPts val="600"/>
              </a:spcAft>
            </a:pPr>
            <a:fld id="{E4E00EF0-048C-114D-ADD5-1D5ACA69D45F}" type="slidenum">
              <a:rPr lang="en-GB" smtClean="0"/>
              <a:pPr>
                <a:spcAft>
                  <a:spcPts val="600"/>
                </a:spcAft>
              </a:pPr>
              <a:t>7</a:t>
            </a:fld>
            <a:endParaRPr lang="en-GB"/>
          </a:p>
        </p:txBody>
      </p:sp>
      <p:graphicFrame>
        <p:nvGraphicFramePr>
          <p:cNvPr id="8" name="Content Placeholder 2">
            <a:extLst>
              <a:ext uri="{FF2B5EF4-FFF2-40B4-BE49-F238E27FC236}">
                <a16:creationId xmlns:a16="http://schemas.microsoft.com/office/drawing/2014/main" id="{7FE8F247-497E-2C00-85D9-C4116E03808B}"/>
              </a:ext>
            </a:extLst>
          </p:cNvPr>
          <p:cNvGraphicFramePr>
            <a:graphicFrameLocks noGrp="1"/>
          </p:cNvGraphicFramePr>
          <p:nvPr>
            <p:ph idx="1"/>
            <p:extLst>
              <p:ext uri="{D42A27DB-BD31-4B8C-83A1-F6EECF244321}">
                <p14:modId xmlns:p14="http://schemas.microsoft.com/office/powerpoint/2010/main" val="604827465"/>
              </p:ext>
            </p:extLst>
          </p:nvPr>
        </p:nvGraphicFramePr>
        <p:xfrm>
          <a:off x="162673" y="874526"/>
          <a:ext cx="8818654" cy="3630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915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42AA9-2445-CC54-E9BB-C91C75BE4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0AFAF-826F-6A2A-E3AE-039B88306C1B}"/>
              </a:ext>
            </a:extLst>
          </p:cNvPr>
          <p:cNvSpPr>
            <a:spLocks noGrp="1"/>
          </p:cNvSpPr>
          <p:nvPr>
            <p:ph type="title"/>
          </p:nvPr>
        </p:nvSpPr>
        <p:spPr>
          <a:xfrm>
            <a:off x="388043" y="326920"/>
            <a:ext cx="7754093" cy="493818"/>
          </a:xfrm>
        </p:spPr>
        <p:txBody>
          <a:bodyPr wrap="square" anchor="t">
            <a:noAutofit/>
          </a:bodyPr>
          <a:lstStyle/>
          <a:p>
            <a:r>
              <a:rPr lang="en-GB" sz="2500" dirty="0"/>
              <a:t>How can secondary care colleagues support GPs in this action?</a:t>
            </a:r>
          </a:p>
        </p:txBody>
      </p:sp>
      <p:sp>
        <p:nvSpPr>
          <p:cNvPr id="5" name="Slide Number Placeholder 4">
            <a:extLst>
              <a:ext uri="{FF2B5EF4-FFF2-40B4-BE49-F238E27FC236}">
                <a16:creationId xmlns:a16="http://schemas.microsoft.com/office/drawing/2014/main" id="{7411F9CB-01D3-99F4-37C8-6EF8FAA4DFDC}"/>
              </a:ext>
            </a:extLst>
          </p:cNvPr>
          <p:cNvSpPr>
            <a:spLocks noGrp="1"/>
          </p:cNvSpPr>
          <p:nvPr>
            <p:ph type="sldNum" sz="quarter" idx="4"/>
          </p:nvPr>
        </p:nvSpPr>
        <p:spPr>
          <a:xfrm>
            <a:off x="8293101" y="4784345"/>
            <a:ext cx="256114" cy="123111"/>
          </a:xfrm>
        </p:spPr>
        <p:txBody>
          <a:bodyPr wrap="square" anchor="ctr">
            <a:normAutofit/>
          </a:bodyPr>
          <a:lstStyle/>
          <a:p>
            <a:pPr>
              <a:spcAft>
                <a:spcPts val="600"/>
              </a:spcAft>
            </a:pPr>
            <a:fld id="{E4E00EF0-048C-114D-ADD5-1D5ACA69D45F}" type="slidenum">
              <a:rPr lang="en-GB" smtClean="0"/>
              <a:pPr>
                <a:spcAft>
                  <a:spcPts val="600"/>
                </a:spcAft>
              </a:pPr>
              <a:t>8</a:t>
            </a:fld>
            <a:endParaRPr lang="en-GB"/>
          </a:p>
        </p:txBody>
      </p:sp>
      <p:graphicFrame>
        <p:nvGraphicFramePr>
          <p:cNvPr id="8" name="Content Placeholder 2">
            <a:extLst>
              <a:ext uri="{FF2B5EF4-FFF2-40B4-BE49-F238E27FC236}">
                <a16:creationId xmlns:a16="http://schemas.microsoft.com/office/drawing/2014/main" id="{74970A18-B312-C296-7EE8-0E7BE1FDC4DC}"/>
              </a:ext>
            </a:extLst>
          </p:cNvPr>
          <p:cNvGraphicFramePr>
            <a:graphicFrameLocks noGrp="1"/>
          </p:cNvGraphicFramePr>
          <p:nvPr>
            <p:ph idx="1"/>
            <p:extLst>
              <p:ext uri="{D42A27DB-BD31-4B8C-83A1-F6EECF244321}">
                <p14:modId xmlns:p14="http://schemas.microsoft.com/office/powerpoint/2010/main" val="613997859"/>
              </p:ext>
            </p:extLst>
          </p:nvPr>
        </p:nvGraphicFramePr>
        <p:xfrm>
          <a:off x="108884" y="645926"/>
          <a:ext cx="8818654" cy="3630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001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465ADC-6DA4-7CB7-5B0E-542025B59F05}"/>
              </a:ext>
            </a:extLst>
          </p:cNvPr>
          <p:cNvSpPr>
            <a:spLocks noGrp="1"/>
          </p:cNvSpPr>
          <p:nvPr>
            <p:ph idx="1"/>
          </p:nvPr>
        </p:nvSpPr>
        <p:spPr>
          <a:xfrm>
            <a:off x="415225" y="1379846"/>
            <a:ext cx="8498187" cy="2699174"/>
          </a:xfrm>
        </p:spPr>
        <p:txBody>
          <a:bodyPr/>
          <a:lstStyle/>
          <a:p>
            <a:pPr algn="ctr"/>
            <a:r>
              <a:rPr lang="en-GB" sz="2000" dirty="0">
                <a:solidFill>
                  <a:schemeClr val="tx2"/>
                </a:solidFill>
                <a:latin typeface="+mj-lt"/>
                <a:cs typeface="Calibri" panose="020F0502020204030204" pitchFamily="34" charset="0"/>
              </a:rPr>
              <a:t>We appreciate your support, particularly as we anticipate</a:t>
            </a:r>
            <a:br>
              <a:rPr lang="en-GB" sz="2000" dirty="0">
                <a:solidFill>
                  <a:schemeClr val="tx2"/>
                </a:solidFill>
                <a:latin typeface="+mj-lt"/>
                <a:cs typeface="Calibri" panose="020F0502020204030204" pitchFamily="34" charset="0"/>
              </a:rPr>
            </a:br>
            <a:r>
              <a:rPr lang="en-GB" sz="2000" dirty="0">
                <a:solidFill>
                  <a:schemeClr val="tx2"/>
                </a:solidFill>
                <a:latin typeface="+mj-lt"/>
                <a:cs typeface="Calibri" panose="020F0502020204030204" pitchFamily="34" charset="0"/>
              </a:rPr>
              <a:t>heightened demands during the winter season. </a:t>
            </a:r>
          </a:p>
          <a:p>
            <a:pPr algn="ctr"/>
            <a:endParaRPr lang="en-GB" sz="2000" dirty="0">
              <a:solidFill>
                <a:schemeClr val="tx2"/>
              </a:solidFill>
              <a:latin typeface="+mj-lt"/>
              <a:cs typeface="Calibri" panose="020F0502020204030204" pitchFamily="34" charset="0"/>
            </a:endParaRPr>
          </a:p>
          <a:p>
            <a:pPr algn="ctr"/>
            <a:endParaRPr lang="en-GB" sz="2000" dirty="0">
              <a:solidFill>
                <a:schemeClr val="tx2"/>
              </a:solidFill>
              <a:latin typeface="+mj-lt"/>
              <a:cs typeface="Calibri" panose="020F0502020204030204" pitchFamily="34" charset="0"/>
            </a:endParaRPr>
          </a:p>
          <a:p>
            <a:pPr algn="ctr"/>
            <a:r>
              <a:rPr lang="en-GB" sz="2200" dirty="0">
                <a:solidFill>
                  <a:schemeClr val="tx2"/>
                </a:solidFill>
                <a:latin typeface="+mj-lt"/>
                <a:cs typeface="Calibri" panose="020F0502020204030204" pitchFamily="34" charset="0"/>
              </a:rPr>
              <a:t>We will aim to liaise with LNCs within your trusts to ensure that, as doctors, </a:t>
            </a:r>
            <a:r>
              <a:rPr lang="en-GB" sz="2200" b="1" dirty="0">
                <a:solidFill>
                  <a:schemeClr val="tx2"/>
                </a:solidFill>
                <a:latin typeface="+mj-lt"/>
                <a:cs typeface="Calibri" panose="020F0502020204030204" pitchFamily="34" charset="0"/>
              </a:rPr>
              <a:t>we stand UNITED </a:t>
            </a:r>
            <a:r>
              <a:rPr lang="en-GB" sz="2200" dirty="0">
                <a:solidFill>
                  <a:schemeClr val="tx2"/>
                </a:solidFill>
                <a:latin typeface="+mj-lt"/>
                <a:cs typeface="Calibri" panose="020F0502020204030204" pitchFamily="34" charset="0"/>
              </a:rPr>
              <a:t>and not divided by ICB/trust management.</a:t>
            </a:r>
          </a:p>
          <a:p>
            <a:pPr algn="ctr"/>
            <a:endParaRPr lang="en-GB" sz="2200" dirty="0">
              <a:solidFill>
                <a:schemeClr val="tx2"/>
              </a:solidFill>
              <a:latin typeface="+mj-lt"/>
              <a:cs typeface="Calibri" panose="020F0502020204030204" pitchFamily="34" charset="0"/>
            </a:endParaRPr>
          </a:p>
          <a:p>
            <a:pPr algn="ctr"/>
            <a:endParaRPr lang="en-GB" sz="2200" dirty="0">
              <a:solidFill>
                <a:schemeClr val="tx2"/>
              </a:solidFill>
              <a:latin typeface="+mj-lt"/>
              <a:cs typeface="Calibri" panose="020F0502020204030204" pitchFamily="34" charset="0"/>
            </a:endParaRPr>
          </a:p>
          <a:p>
            <a:pPr algn="ctr"/>
            <a:endParaRPr lang="en-US" sz="2000" dirty="0">
              <a:solidFill>
                <a:schemeClr val="tx2"/>
              </a:solidFill>
              <a:latin typeface="+mj-lt"/>
              <a:cs typeface="Calibri" panose="020F0502020204030204" pitchFamily="34" charset="0"/>
            </a:endParaRPr>
          </a:p>
          <a:p>
            <a:pPr algn="ctr"/>
            <a:endParaRPr lang="en-GB" sz="2000" dirty="0">
              <a:solidFill>
                <a:schemeClr val="tx2"/>
              </a:solidFill>
              <a:latin typeface="+mj-lt"/>
              <a:cs typeface="Calibri" panose="020F0502020204030204" pitchFamily="34" charset="0"/>
            </a:endParaRPr>
          </a:p>
        </p:txBody>
      </p:sp>
      <p:sp>
        <p:nvSpPr>
          <p:cNvPr id="5" name="Slide Number Placeholder 4">
            <a:extLst>
              <a:ext uri="{FF2B5EF4-FFF2-40B4-BE49-F238E27FC236}">
                <a16:creationId xmlns:a16="http://schemas.microsoft.com/office/drawing/2014/main" id="{8250D285-2864-4BA8-F89A-440C636A1994}"/>
              </a:ext>
            </a:extLst>
          </p:cNvPr>
          <p:cNvSpPr>
            <a:spLocks noGrp="1"/>
          </p:cNvSpPr>
          <p:nvPr>
            <p:ph type="sldNum" sz="quarter" idx="4"/>
          </p:nvPr>
        </p:nvSpPr>
        <p:spPr/>
        <p:txBody>
          <a:bodyPr/>
          <a:lstStyle/>
          <a:p>
            <a:fld id="{E4E00EF0-048C-114D-ADD5-1D5ACA69D45F}" type="slidenum">
              <a:rPr lang="en-GB" smtClean="0"/>
              <a:pPr/>
              <a:t>9</a:t>
            </a:fld>
            <a:endParaRPr lang="en-GB" dirty="0"/>
          </a:p>
        </p:txBody>
      </p:sp>
    </p:spTree>
    <p:extLst>
      <p:ext uri="{BB962C8B-B14F-4D97-AF65-F5344CB8AC3E}">
        <p14:creationId xmlns:p14="http://schemas.microsoft.com/office/powerpoint/2010/main" val="3436381771"/>
      </p:ext>
    </p:extLst>
  </p:cSld>
  <p:clrMapOvr>
    <a:masterClrMapping/>
  </p:clrMapOvr>
</p:sld>
</file>

<file path=ppt/theme/theme1.xml><?xml version="1.0" encoding="utf-8"?>
<a:theme xmlns:a="http://schemas.openxmlformats.org/drawingml/2006/main" name="PowerPoint templat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00EE6C6-8A4E-5F48-B1D9-5347EF55BAF4}" vid="{8C8049E0-911B-7842-AEE6-1E0DD96C6938}"/>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00EE6C6-8A4E-5F48-B1D9-5347EF55BAF4}" vid="{256E3D59-7DEB-184B-820C-C900105046A4}"/>
    </a:ext>
  </a:extLst>
</a:theme>
</file>

<file path=ppt/theme/theme3.xml><?xml version="1.0" encoding="utf-8"?>
<a:theme xmlns:a="http://schemas.openxmlformats.org/drawingml/2006/main" name="BMA Theme Whit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00EE6C6-8A4E-5F48-B1D9-5347EF55BAF4}" vid="{DFDE6263-1107-2641-ADA2-3D43141CA7C1}"/>
    </a:ext>
  </a:extLst>
</a:theme>
</file>

<file path=ppt/theme/theme4.xml><?xml version="1.0" encoding="utf-8"?>
<a:theme xmlns:a="http://schemas.openxmlformats.org/drawingml/2006/main" name="BMA Theme Divider Slid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00EE6C6-8A4E-5F48-B1D9-5347EF55BAF4}" vid="{BFA3F905-AFB1-8640-A269-79C70F81EE5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6baf356-d84a-4fc8-8b40-2caf9e7279dd">
      <UserInfo>
        <DisplayName>Deborah Collins</DisplayName>
        <AccountId>1999</AccountId>
        <AccountType/>
      </UserInfo>
      <UserInfo>
        <DisplayName>Emma Bennett</DisplayName>
        <AccountId>378</AccountId>
        <AccountType/>
      </UserInfo>
    </SharedWithUsers>
    <lcf76f155ced4ddcb4097134ff3c332f xmlns="2e495035-503c-4640-ba27-eb13a54660e1">
      <Terms xmlns="http://schemas.microsoft.com/office/infopath/2007/PartnerControls"/>
    </lcf76f155ced4ddcb4097134ff3c332f>
    <TaxCatchAll xmlns="06baf356-d84a-4fc8-8b40-2caf9e7279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638F2A442C3E498072423A638DAD6E" ma:contentTypeVersion="13" ma:contentTypeDescription="Create a new document." ma:contentTypeScope="" ma:versionID="5b0873933b123956ef49d6913cd3abb4">
  <xsd:schema xmlns:xsd="http://www.w3.org/2001/XMLSchema" xmlns:xs="http://www.w3.org/2001/XMLSchema" xmlns:p="http://schemas.microsoft.com/office/2006/metadata/properties" xmlns:ns2="2e495035-503c-4640-ba27-eb13a54660e1" xmlns:ns3="06baf356-d84a-4fc8-8b40-2caf9e7279dd" targetNamespace="http://schemas.microsoft.com/office/2006/metadata/properties" ma:root="true" ma:fieldsID="031a273fe53a72c06046ffa50ca935c3" ns2:_="" ns3:_="">
    <xsd:import namespace="2e495035-503c-4640-ba27-eb13a54660e1"/>
    <xsd:import namespace="06baf356-d84a-4fc8-8b40-2caf9e7279d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95035-503c-4640-ba27-eb13a54660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6b6b308-2c12-4546-9ce7-7bf3c7b365e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baf356-d84a-4fc8-8b40-2caf9e7279d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70d653-d2a2-4ca3-ba14-5104234f91b4}" ma:internalName="TaxCatchAll" ma:showField="CatchAllData" ma:web="06baf356-d84a-4fc8-8b40-2caf9e7279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96BA5A-68A6-4B33-9008-B7A661CB47A8}">
  <ds:schemaRefs>
    <ds:schemaRef ds:uri="http://purl.org/dc/elements/1.1/"/>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06baf356-d84a-4fc8-8b40-2caf9e7279dd"/>
    <ds:schemaRef ds:uri="2e495035-503c-4640-ba27-eb13a54660e1"/>
    <ds:schemaRef ds:uri="http://purl.org/dc/dcmitype/"/>
  </ds:schemaRefs>
</ds:datastoreItem>
</file>

<file path=customXml/itemProps2.xml><?xml version="1.0" encoding="utf-8"?>
<ds:datastoreItem xmlns:ds="http://schemas.openxmlformats.org/officeDocument/2006/customXml" ds:itemID="{E303AF30-A855-4510-BD5B-4857D7D96B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495035-503c-4640-ba27-eb13a54660e1"/>
    <ds:schemaRef ds:uri="06baf356-d84a-4fc8-8b40-2caf9e7279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90ED62-5021-40D0-B758-F3DC111F888C}">
  <ds:schemaRefs>
    <ds:schemaRef ds:uri="http://schemas.microsoft.com/sharepoint/v3/contenttype/forms"/>
  </ds:schemaRefs>
</ds:datastoreItem>
</file>

<file path=docMetadata/LabelInfo.xml><?xml version="1.0" encoding="utf-8"?>
<clbl:labelList xmlns:clbl="http://schemas.microsoft.com/office/2020/mipLabelMetadata">
  <clbl:label id="{27311aa3-ef88-470e-82bb-d449a2bc52c7}" enabled="1" method="Privileged" siteId="{bf448ebe-e65f-40e6-9e31-33fdaa412880}" removed="0"/>
</clbl:labelList>
</file>

<file path=docProps/app.xml><?xml version="1.0" encoding="utf-8"?>
<Properties xmlns="http://schemas.openxmlformats.org/officeDocument/2006/extended-properties" xmlns:vt="http://schemas.openxmlformats.org/officeDocument/2006/docPropsVTypes">
  <Template>PowerPoint template</Template>
  <TotalTime>7428</TotalTime>
  <Words>666</Words>
  <Application>Microsoft Office PowerPoint</Application>
  <PresentationFormat>On-screen Show (16:9)</PresentationFormat>
  <Paragraphs>64</Paragraphs>
  <Slides>9</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Calibri</vt:lpstr>
      <vt:lpstr>Calibri Light</vt:lpstr>
      <vt:lpstr>Lucida Grande</vt:lpstr>
      <vt:lpstr>Wingdings</vt:lpstr>
      <vt:lpstr>PowerPoint template</vt:lpstr>
      <vt:lpstr>BMA Theme Blue Titles</vt:lpstr>
      <vt:lpstr>BMA Theme White Titles</vt:lpstr>
      <vt:lpstr>BMA Theme Divider Slide</vt:lpstr>
      <vt:lpstr>GP Collective Action </vt:lpstr>
      <vt:lpstr>Why are GPs taking action?</vt:lpstr>
      <vt:lpstr>Why are GPs taking action?</vt:lpstr>
      <vt:lpstr>Why are GPs taking action?</vt:lpstr>
      <vt:lpstr>Why are GPs taking action?</vt:lpstr>
      <vt:lpstr>How could GP collective action impact secondary care services?</vt:lpstr>
      <vt:lpstr>How can secondary care colleagues support GPs in this action?</vt:lpstr>
      <vt:lpstr>How can secondary care colleagues support GPs in this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Bainbridge</dc:creator>
  <cp:lastModifiedBy>Aarti Gokal</cp:lastModifiedBy>
  <cp:revision>4</cp:revision>
  <cp:lastPrinted>2015-11-10T14:11:33Z</cp:lastPrinted>
  <dcterms:created xsi:type="dcterms:W3CDTF">2025-01-10T11:05:46Z</dcterms:created>
  <dcterms:modified xsi:type="dcterms:W3CDTF">2025-01-30T16:00:24Z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0x010100F2638F2A442C3E498072423A638DAD6E</vt:lpwstr>
  </property>
  <property fmtid="{D5CDD505-2E9C-101B-9397-08002B2CF9AE}" pid="3" name="MSIP_Label_27922460-7a50-45c6-8899-752de77fbf8e_Enabled">
    <vt:lpwstr>true</vt:lpwstr>
  </property>
  <property fmtid="{D5CDD505-2E9C-101B-9397-08002B2CF9AE}" pid="4" name="MSIP_Label_27922460-7a50-45c6-8899-752de77fbf8e_SetDate">
    <vt:lpwstr>2024-09-18T15:28:36Z</vt:lpwstr>
  </property>
  <property fmtid="{D5CDD505-2E9C-101B-9397-08002B2CF9AE}" pid="5" name="MSIP_Label_27922460-7a50-45c6-8899-752de77fbf8e_Method">
    <vt:lpwstr>Privileged</vt:lpwstr>
  </property>
  <property fmtid="{D5CDD505-2E9C-101B-9397-08002B2CF9AE}" pid="6" name="MSIP_Label_27922460-7a50-45c6-8899-752de77fbf8e_Name">
    <vt:lpwstr>Unrestricted</vt:lpwstr>
  </property>
  <property fmtid="{D5CDD505-2E9C-101B-9397-08002B2CF9AE}" pid="7" name="MSIP_Label_27922460-7a50-45c6-8899-752de77fbf8e_SiteId">
    <vt:lpwstr>bf448ebe-e65f-40e6-9e31-33fdaa412880</vt:lpwstr>
  </property>
  <property fmtid="{D5CDD505-2E9C-101B-9397-08002B2CF9AE}" pid="8" name="MSIP_Label_27922460-7a50-45c6-8899-752de77fbf8e_ActionId">
    <vt:lpwstr>c2f2621a-a545-436b-bb6a-7ba7c0175bb3</vt:lpwstr>
  </property>
  <property fmtid="{D5CDD505-2E9C-101B-9397-08002B2CF9AE}" pid="9" name="MSIP_Label_27922460-7a50-45c6-8899-752de77fbf8e_ContentBits">
    <vt:lpwstr>3</vt:lpwstr>
  </property>
  <property fmtid="{D5CDD505-2E9C-101B-9397-08002B2CF9AE}" pid="10" name="ClassificationContentMarkingFooterLocations">
    <vt:lpwstr>PowerPoint template:12\BMA Theme Blue Titles:8\BMA Theme White Titles:8\BMA Theme Divider Slide:6</vt:lpwstr>
  </property>
  <property fmtid="{D5CDD505-2E9C-101B-9397-08002B2CF9AE}" pid="11" name="ClassificationContentMarkingFooterText">
    <vt:lpwstr>Sensitivity: Internal use</vt:lpwstr>
  </property>
  <property fmtid="{D5CDD505-2E9C-101B-9397-08002B2CF9AE}" pid="12" name="ClassificationContentMarkingHeaderLocations">
    <vt:lpwstr>PowerPoint template:10\BMA Theme Blue Titles:6\BMA Theme White Titles:6\BMA Theme Divider Slide:5</vt:lpwstr>
  </property>
  <property fmtid="{D5CDD505-2E9C-101B-9397-08002B2CF9AE}" pid="13" name="ClassificationContentMarkingHeaderText">
    <vt:lpwstr>Sensitivity: Internal use</vt:lpwstr>
  </property>
  <property fmtid="{D5CDD505-2E9C-101B-9397-08002B2CF9AE}" pid="14" name="MediaServiceImageTags">
    <vt:lpwstr/>
  </property>
</Properties>
</file>